
<file path=[Content_Types].xml><?xml version="1.0" encoding="utf-8"?>
<Types xmlns="http://schemas.openxmlformats.org/package/2006/content-types">
  <Default Extension="jpeg" ContentType="image/jpeg"/>
  <Default Extension="wdp" ContentType="image/vnd.ms-photo"/>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3"/>
    <p:sldId id="288" r:id="rId4"/>
    <p:sldId id="398" r:id="rId5"/>
    <p:sldId id="399" r:id="rId6"/>
    <p:sldId id="400" r:id="rId7"/>
    <p:sldId id="401" r:id="rId8"/>
    <p:sldId id="402" r:id="rId9"/>
    <p:sldId id="403" r:id="rId10"/>
    <p:sldId id="404" r:id="rId11"/>
    <p:sldId id="405" r:id="rId12"/>
    <p:sldId id="406" r:id="rId13"/>
    <p:sldId id="407" r:id="rId14"/>
    <p:sldId id="408" r:id="rId15"/>
    <p:sldId id="409" r:id="rId16"/>
    <p:sldId id="410" r:id="rId17"/>
    <p:sldId id="411" r:id="rId18"/>
    <p:sldId id="412" r:id="rId19"/>
    <p:sldId id="413" r:id="rId21"/>
    <p:sldId id="414" r:id="rId22"/>
    <p:sldId id="415" r:id="rId23"/>
    <p:sldId id="416" r:id="rId24"/>
    <p:sldId id="417" r:id="rId25"/>
    <p:sldId id="418" r:id="rId26"/>
    <p:sldId id="419" r:id="rId27"/>
    <p:sldId id="420" r:id="rId28"/>
    <p:sldId id="421" r:id="rId29"/>
    <p:sldId id="422" r:id="rId30"/>
    <p:sldId id="423" r:id="rId31"/>
    <p:sldId id="424" r:id="rId32"/>
    <p:sldId id="425" r:id="rId33"/>
    <p:sldId id="426" r:id="rId34"/>
    <p:sldId id="429" r:id="rId35"/>
    <p:sldId id="428" r:id="rId36"/>
    <p:sldId id="430" r:id="rId37"/>
    <p:sldId id="431" r:id="rId38"/>
    <p:sldId id="451" r:id="rId39"/>
    <p:sldId id="432" r:id="rId40"/>
    <p:sldId id="433" r:id="rId41"/>
    <p:sldId id="434" r:id="rId42"/>
    <p:sldId id="435" r:id="rId43"/>
    <p:sldId id="436" r:id="rId44"/>
    <p:sldId id="437" r:id="rId45"/>
    <p:sldId id="450" r:id="rId46"/>
    <p:sldId id="452" r:id="rId47"/>
    <p:sldId id="453" r:id="rId48"/>
    <p:sldId id="454" r:id="rId49"/>
    <p:sldId id="455" r:id="rId50"/>
    <p:sldId id="438" r:id="rId51"/>
    <p:sldId id="456" r:id="rId52"/>
    <p:sldId id="440"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3" autoAdjust="0"/>
    <p:restoredTop sz="87030"/>
  </p:normalViewPr>
  <p:slideViewPr>
    <p:cSldViewPr snapToGrid="0">
      <p:cViewPr varScale="1">
        <p:scale>
          <a:sx n="79" d="100"/>
          <a:sy n="79" d="100"/>
        </p:scale>
        <p:origin x="18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0D7D2-784B-9E4E-9C9D-05E78A552FCF}"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6D857B-0B19-A442-AC64-38BD45C3F98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DiSC</a:t>
            </a:r>
            <a:r>
              <a:rPr lang="zh-CN" altLang="en-US" dirty="0" smtClean="0"/>
              <a:t>模型</a:t>
            </a:r>
            <a:r>
              <a:rPr lang="en-US" altLang="zh-CN" dirty="0" smtClean="0"/>
              <a:t>——X</a:t>
            </a:r>
            <a:r>
              <a:rPr lang="zh-CN" altLang="en-US" dirty="0" smtClean="0"/>
              <a:t>轴</a:t>
            </a:r>
            <a:r>
              <a:rPr lang="zh-CN" altLang="en-US" baseline="0" dirty="0" smtClean="0"/>
              <a:t> 事 </a:t>
            </a:r>
            <a:r>
              <a:rPr lang="en-US" altLang="zh-CN" baseline="0" dirty="0" smtClean="0"/>
              <a:t>OR </a:t>
            </a:r>
            <a:r>
              <a:rPr lang="zh-CN" altLang="en-US" baseline="0" dirty="0" smtClean="0"/>
              <a:t>人； </a:t>
            </a:r>
            <a:r>
              <a:rPr lang="en-US" altLang="zh-CN" baseline="0" dirty="0" smtClean="0"/>
              <a:t>Y</a:t>
            </a:r>
            <a:r>
              <a:rPr lang="zh-CN" altLang="en-US" baseline="0" dirty="0" smtClean="0"/>
              <a:t>轴 主动 </a:t>
            </a:r>
            <a:r>
              <a:rPr lang="en-US" altLang="zh-CN" baseline="0" dirty="0" smtClean="0"/>
              <a:t>OR </a:t>
            </a:r>
            <a:r>
              <a:rPr lang="zh-CN" altLang="en-US" baseline="0" dirty="0" smtClean="0"/>
              <a:t>被动</a:t>
            </a:r>
            <a:endParaRPr lang="en-US" altLang="zh-CN" baseline="0" dirty="0" smtClean="0"/>
          </a:p>
          <a:p>
            <a:r>
              <a:rPr lang="en-US" altLang="zh-CN" baseline="0" dirty="0" smtClean="0"/>
              <a:t>Quiet leadership</a:t>
            </a:r>
            <a:r>
              <a:rPr lang="zh-CN" altLang="en-US" baseline="0" dirty="0" smtClean="0"/>
              <a:t>：</a:t>
            </a:r>
            <a:endParaRPr lang="en-US" altLang="zh-CN" baseline="0" dirty="0" smtClean="0"/>
          </a:p>
          <a:p>
            <a:r>
              <a:rPr lang="en-US" altLang="zh-CN" baseline="0" dirty="0" smtClean="0"/>
              <a:t>Step 1: Thinking about thinking</a:t>
            </a:r>
            <a:endParaRPr lang="en-US" altLang="zh-CN" baseline="0" dirty="0" smtClean="0"/>
          </a:p>
          <a:p>
            <a:r>
              <a:rPr lang="en-US" altLang="zh-CN" baseline="0" dirty="0" smtClean="0"/>
              <a:t>Step 2: Listen for potential</a:t>
            </a:r>
            <a:endParaRPr lang="en-US" altLang="zh-CN" baseline="0" dirty="0" smtClean="0"/>
          </a:p>
          <a:p>
            <a:r>
              <a:rPr lang="en-US" altLang="zh-CN" baseline="0" dirty="0" smtClean="0"/>
              <a:t>Step 3: Speak with intent</a:t>
            </a:r>
            <a:endParaRPr lang="en-US" altLang="zh-CN" baseline="0" dirty="0" smtClean="0"/>
          </a:p>
          <a:p>
            <a:r>
              <a:rPr lang="en-US" altLang="zh-CN" baseline="0" dirty="0" smtClean="0"/>
              <a:t>Step 4: Dance towards insights</a:t>
            </a:r>
            <a:endParaRPr lang="en-US" altLang="zh-CN" baseline="0" dirty="0" smtClean="0"/>
          </a:p>
          <a:p>
            <a:r>
              <a:rPr lang="en-US" altLang="zh-CN" baseline="0" dirty="0" smtClean="0"/>
              <a:t>Step 5:</a:t>
            </a:r>
            <a:r>
              <a:rPr lang="zh-CN" altLang="en-US" baseline="0" dirty="0" smtClean="0"/>
              <a:t> </a:t>
            </a:r>
            <a:r>
              <a:rPr lang="en-US" altLang="zh-CN" baseline="0" dirty="0" smtClean="0"/>
              <a:t>Create New thinking</a:t>
            </a:r>
            <a:endParaRPr lang="en-US" altLang="zh-CN" baseline="0" dirty="0" smtClean="0"/>
          </a:p>
          <a:p>
            <a:r>
              <a:rPr lang="en-US" altLang="zh-CN" baseline="0" dirty="0" smtClean="0"/>
              <a:t>Step 6: Follow-up</a:t>
            </a:r>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ヒラギノ角ゴ Pro W3" charset="0"/>
                <a:cs typeface="ヒラギノ角ゴ Pro W3" charset="0"/>
              </a:rPr>
              <a:t>There should be plenty of opportunities, since a Harris poll found that 65 percent of the workers reported receiving </a:t>
            </a:r>
            <a:r>
              <a:rPr lang="en-US" altLang="zh-CN" sz="1200" b="0" i="1" kern="1200" dirty="0" smtClean="0">
                <a:solidFill>
                  <a:schemeClr val="tx1"/>
                </a:solidFill>
                <a:effectLst/>
                <a:latin typeface="+mn-lt"/>
                <a:ea typeface="ヒラギノ角ゴ Pro W3" charset="0"/>
                <a:cs typeface="ヒラギノ角ゴ Pro W3" charset="0"/>
              </a:rPr>
              <a:t>no recognition</a:t>
            </a:r>
            <a:r>
              <a:rPr lang="en-US" altLang="zh-CN" sz="1200" b="0" i="0" kern="1200" dirty="0" smtClean="0">
                <a:solidFill>
                  <a:schemeClr val="tx1"/>
                </a:solidFill>
                <a:effectLst/>
                <a:latin typeface="+mn-lt"/>
                <a:ea typeface="ヒラギノ角ゴ Pro W3" charset="0"/>
                <a:cs typeface="ヒラギノ角ゴ Pro W3" charset="0"/>
              </a:rPr>
              <a:t> for good work in the past </a:t>
            </a:r>
            <a:r>
              <a:rPr lang="en-US" altLang="zh-CN" sz="1200" b="0" i="0" kern="1200" dirty="0" err="1" smtClean="0">
                <a:solidFill>
                  <a:schemeClr val="tx1"/>
                </a:solidFill>
                <a:effectLst/>
                <a:latin typeface="+mn-lt"/>
                <a:ea typeface="ヒラギノ角ゴ Pro W3" charset="0"/>
                <a:cs typeface="ヒラギノ角ゴ Pro W3" charset="0"/>
              </a:rPr>
              <a:t>year!That's</a:t>
            </a:r>
            <a:r>
              <a:rPr lang="en-US" altLang="zh-CN" sz="1200" b="0" i="0" kern="1200" dirty="0" smtClean="0">
                <a:solidFill>
                  <a:schemeClr val="tx1"/>
                </a:solidFill>
                <a:effectLst/>
                <a:latin typeface="+mn-lt"/>
                <a:ea typeface="ヒラギノ角ゴ Pro W3" charset="0"/>
                <a:cs typeface="ヒラギノ角ゴ Pro W3" charset="0"/>
              </a:rPr>
              <a:t> a pretty low bar. So don't worry about recognizing your team too much. In fact, there are no documented studies of any team ever feeling </a:t>
            </a:r>
            <a:r>
              <a:rPr lang="en-US" altLang="zh-CN" sz="1200" b="0" i="0" kern="1200" dirty="0" err="1" smtClean="0">
                <a:solidFill>
                  <a:schemeClr val="tx1"/>
                </a:solidFill>
                <a:effectLst/>
                <a:latin typeface="+mn-lt"/>
                <a:ea typeface="ヒラギノ角ゴ Pro W3" charset="0"/>
                <a:cs typeface="ヒラギノ角ゴ Pro W3" charset="0"/>
              </a:rPr>
              <a:t>overappreciated</a:t>
            </a:r>
            <a:r>
              <a:rPr lang="en-US" altLang="zh-CN" sz="1200" b="0" i="0" kern="1200" dirty="0" smtClean="0">
                <a:solidFill>
                  <a:schemeClr val="tx1"/>
                </a:solidFill>
                <a:effectLst/>
                <a:latin typeface="+mn-lt"/>
                <a:ea typeface="ヒラギノ角ゴ Pro W3" charset="0"/>
                <a:cs typeface="ヒラギノ角ゴ Pro W3" charset="0"/>
              </a:rPr>
              <a:t>. (http://www.inc.com/lee-colan/7-simple-ways-to-appreciate-your-team-and-boost-performance.html)</a:t>
            </a:r>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r>
              <a:rPr lang="en-US" altLang="zh-CN" smtClean="0"/>
              <a:t>http://cpc.people.com.cn/n/2012/1224/c64094-19994902.html</a:t>
            </a:r>
            <a:endParaRPr lang="zh-CN" altLang="en-US"/>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5C6D857B-0B19-A442-AC64-38BD45C3F98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5C6D857B-0B19-A442-AC64-38BD45C3F98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r>
              <a:rPr lang="zh-CN" altLang="en-US" dirty="0" smtClean="0"/>
              <a:t>模式来源于归纳法，因此是经验的总结，所以我们说今天的</a:t>
            </a:r>
            <a:r>
              <a:rPr lang="en-US" altLang="zh-CN" dirty="0" smtClean="0"/>
              <a:t>pattern</a:t>
            </a:r>
            <a:r>
              <a:rPr lang="zh-CN" altLang="en-US" dirty="0" smtClean="0"/>
              <a:t>局限在软件领域，因为我们没有在其他领域实证的经验</a:t>
            </a:r>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r>
              <a:rPr lang="zh-CN" altLang="en-US" dirty="0" smtClean="0"/>
              <a:t>模式来源于归纳法，因此是经验的总结，所以我们说今天的</a:t>
            </a:r>
            <a:r>
              <a:rPr lang="en-US" altLang="zh-CN" dirty="0" smtClean="0"/>
              <a:t>pattern</a:t>
            </a:r>
            <a:r>
              <a:rPr lang="zh-CN" altLang="en-US" dirty="0" smtClean="0"/>
              <a:t>局限在软件领域，因为我们没有在其他领域实证的经验</a:t>
            </a:r>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r>
              <a:rPr lang="zh-CN" altLang="en-US" dirty="0" smtClean="0"/>
              <a:t>陪陪</a:t>
            </a:r>
            <a:r>
              <a:rPr lang="en-US" altLang="zh-CN" dirty="0" smtClean="0"/>
              <a:t>78</a:t>
            </a:r>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r>
              <a:rPr lang="en-US" altLang="zh-CN" dirty="0" smtClean="0"/>
              <a:t>http://cpc.people.com.cn/n/2012/1224/c64094-19994902.html</a:t>
            </a:r>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221" y="746125"/>
            <a:ext cx="4969933" cy="372745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ヒラギノ角ゴ Pro W3" charset="0"/>
                <a:cs typeface="ヒラギノ角ゴ Pro W3" charset="0"/>
              </a:rPr>
              <a:t>《</a:t>
            </a:r>
            <a:r>
              <a:rPr lang="zh-CN" altLang="en-US" sz="1200" b="0" i="0" kern="1200" dirty="0" smtClean="0">
                <a:solidFill>
                  <a:schemeClr val="tx1"/>
                </a:solidFill>
                <a:effectLst/>
                <a:latin typeface="+mn-lt"/>
                <a:ea typeface="ヒラギノ角ゴ Pro W3" charset="0"/>
                <a:cs typeface="ヒラギノ角ゴ Pro W3" charset="0"/>
              </a:rPr>
              <a:t>咱们穿越吧</a:t>
            </a:r>
            <a:r>
              <a:rPr lang="en-US" altLang="zh-CN" sz="1200" b="0" i="0" kern="1200" dirty="0" smtClean="0">
                <a:solidFill>
                  <a:schemeClr val="tx1"/>
                </a:solidFill>
                <a:effectLst/>
                <a:latin typeface="+mn-lt"/>
                <a:ea typeface="ヒラギノ角ゴ Pro W3" charset="0"/>
                <a:cs typeface="ヒラギノ角ゴ Pro W3" charset="0"/>
              </a:rPr>
              <a:t>2》</a:t>
            </a:r>
            <a:r>
              <a:rPr lang="zh-CN" altLang="en-US" sz="1200" b="0" i="0" kern="1200" dirty="0" smtClean="0">
                <a:solidFill>
                  <a:schemeClr val="tx1"/>
                </a:solidFill>
                <a:effectLst/>
                <a:latin typeface="+mn-lt"/>
                <a:ea typeface="ヒラギノ角ゴ Pro W3" charset="0"/>
                <a:cs typeface="ヒラギノ角ゴ Pro W3" charset="0"/>
              </a:rPr>
              <a:t>第四期 释小龙穿越戚家军沈腾用“生命“比赛” 宋小宝自创“小宝跳”避惩罚（</a:t>
            </a:r>
            <a:r>
              <a:rPr lang="en-US" altLang="zh-CN" sz="1200" b="0" i="0" kern="1200" dirty="0" smtClean="0">
                <a:solidFill>
                  <a:schemeClr val="tx1"/>
                </a:solidFill>
                <a:effectLst/>
                <a:latin typeface="+mn-lt"/>
                <a:ea typeface="ヒラギノ角ゴ Pro W3" charset="0"/>
                <a:cs typeface="ヒラギノ角ゴ Pro W3" charset="0"/>
              </a:rPr>
              <a:t>720P)</a:t>
            </a:r>
            <a:r>
              <a:rPr lang="zh-CN" altLang="en-US" sz="1200" b="0" i="0" kern="1200" dirty="0" smtClean="0">
                <a:solidFill>
                  <a:schemeClr val="tx1"/>
                </a:solidFill>
                <a:effectLst/>
                <a:latin typeface="+mn-lt"/>
                <a:ea typeface="ヒラギノ角ゴ Pro W3" charset="0"/>
                <a:cs typeface="ヒラギノ角ゴ Pro W3" charset="0"/>
              </a:rPr>
              <a:t>） </a:t>
            </a:r>
            <a:r>
              <a:rPr lang="en-US" altLang="zh-CN" sz="1200" b="0" i="0" kern="1200" dirty="0" smtClean="0">
                <a:solidFill>
                  <a:schemeClr val="tx1"/>
                </a:solidFill>
                <a:effectLst/>
                <a:latin typeface="+mn-lt"/>
                <a:ea typeface="ヒラギノ角ゴ Pro W3" charset="0"/>
                <a:cs typeface="ヒラギノ角ゴ Pro W3" charset="0"/>
              </a:rPr>
              <a:t>20160711</a:t>
            </a:r>
            <a:r>
              <a:rPr lang="zh-CN" altLang="en-US" sz="1200" b="0" i="0" kern="1200" dirty="0" smtClean="0">
                <a:solidFill>
                  <a:schemeClr val="tx1"/>
                </a:solidFill>
                <a:effectLst/>
                <a:latin typeface="+mn-lt"/>
                <a:ea typeface="ヒラギノ角ゴ Pro W3" charset="0"/>
                <a:cs typeface="ヒラギノ角ゴ Pro W3" charset="0"/>
              </a:rPr>
              <a:t>， </a:t>
            </a:r>
            <a:r>
              <a:rPr lang="en-US" altLang="zh-CN" sz="1200" b="0" i="0" kern="1200" dirty="0" smtClean="0">
                <a:solidFill>
                  <a:schemeClr val="tx1"/>
                </a:solidFill>
                <a:effectLst/>
                <a:latin typeface="+mn-lt"/>
                <a:ea typeface="ヒラギノ角ゴ Pro W3" charset="0"/>
                <a:cs typeface="ヒラギノ角ゴ Pro W3" charset="0"/>
              </a:rPr>
              <a:t>40:00</a:t>
            </a:r>
            <a:r>
              <a:rPr lang="en-US" altLang="zh-CN" sz="1200" b="0" i="0" kern="1200" baseline="0" dirty="0" smtClean="0">
                <a:solidFill>
                  <a:schemeClr val="tx1"/>
                </a:solidFill>
                <a:effectLst/>
                <a:latin typeface="+mn-lt"/>
                <a:ea typeface="ヒラギノ角ゴ Pro W3" charset="0"/>
                <a:cs typeface="ヒラギノ角ゴ Pro W3" charset="0"/>
              </a:rPr>
              <a:t> – 43:00</a:t>
            </a:r>
            <a:endParaRPr lang="zh-CN" alt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kia Blue Plain">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22363" y="750725"/>
            <a:ext cx="8244000" cy="3004800"/>
          </a:xfrm>
        </p:spPr>
        <p:txBody>
          <a:bodyPr/>
          <a:lstStyle>
            <a:lvl1pPr marL="0" indent="0">
              <a:buNone/>
              <a:defRPr sz="6600">
                <a:solidFill>
                  <a:schemeClr val="bg1"/>
                </a:solidFill>
                <a:latin typeface="Nokia Pure Headline Ultra Light" panose="020B0204020202020204" pitchFamily="34" charset="0"/>
              </a:defRPr>
            </a:lvl1pPr>
          </a:lstStyle>
          <a:p>
            <a:pPr eaLnBrk="1" hangingPunct="1"/>
            <a:r>
              <a:rPr lang="en-US" dirty="0" smtClean="0">
                <a:ea typeface="ヒラギノ角ゴ Pro W3"/>
                <a:cs typeface="ヒラギノ角ゴ Pro W3"/>
              </a:rPr>
              <a:t>main headline in</a:t>
            </a:r>
            <a:br>
              <a:rPr lang="en-US" dirty="0" smtClean="0">
                <a:ea typeface="ヒラギノ角ゴ Pro W3"/>
                <a:cs typeface="ヒラギノ角ゴ Pro W3"/>
              </a:rPr>
            </a:br>
            <a:r>
              <a:rPr lang="en-US" dirty="0" smtClean="0">
                <a:ea typeface="ヒラギノ角ゴ Pro W3"/>
                <a:cs typeface="ヒラギノ角ゴ Pro W3"/>
              </a:rPr>
              <a:t>lower case here</a:t>
            </a:r>
            <a:endParaRPr lang="en-US" dirty="0" smtClean="0">
              <a:ea typeface="ヒラギノ角ゴ Pro W3"/>
              <a:cs typeface="ヒラギノ角ゴ Pro W3"/>
            </a:endParaRPr>
          </a:p>
        </p:txBody>
      </p:sp>
      <p:sp>
        <p:nvSpPr>
          <p:cNvPr id="6" name="Footer Placeholder 5"/>
          <p:cNvSpPr>
            <a:spLocks noGrp="1"/>
          </p:cNvSpPr>
          <p:nvPr>
            <p:ph type="ftr" sz="quarter" idx="12"/>
          </p:nvPr>
        </p:nvSpPr>
        <p:spPr>
          <a:xfrm>
            <a:off x="432000" y="6385767"/>
            <a:ext cx="6080400" cy="163200"/>
          </a:xfrm>
        </p:spPr>
        <p:txBody>
          <a:bodyPr/>
          <a:lstStyle/>
          <a:p>
            <a:r>
              <a:rPr lang="en-US" noProof="0" dirty="0" smtClean="0">
                <a:solidFill>
                  <a:schemeClr val="bg1"/>
                </a:solidFill>
                <a:cs typeface="Arial" panose="020B0604020202020204" pitchFamily="34" charset="0"/>
              </a:rPr>
              <a:t>&lt;Change information classification in footer&gt;</a:t>
            </a:r>
            <a:endParaRPr lang="en-US" noProof="0" dirty="0" smtClean="0">
              <a:solidFill>
                <a:schemeClr val="bg1"/>
              </a:solidFill>
              <a:cs typeface="Arial" panose="020B0604020202020204" pitchFamily="34" charset="0"/>
            </a:endParaRPr>
          </a:p>
        </p:txBody>
      </p:sp>
      <p:sp>
        <p:nvSpPr>
          <p:cNvPr id="7" name="Text Placeholder 7"/>
          <p:cNvSpPr>
            <a:spLocks noGrp="1"/>
          </p:cNvSpPr>
          <p:nvPr>
            <p:ph type="body" sz="quarter" idx="13" hasCustomPrompt="1"/>
          </p:nvPr>
        </p:nvSpPr>
        <p:spPr>
          <a:xfrm>
            <a:off x="422277" y="3545752"/>
            <a:ext cx="8243887" cy="2262716"/>
          </a:xfrm>
        </p:spPr>
        <p:txBody>
          <a:bodyPr/>
          <a:lstStyle>
            <a:lvl1pPr marL="0" indent="0" eaLnBrk="1" hangingPunct="1">
              <a:buFont typeface="Arial" panose="020B0604020202020204" pitchFamily="34" charset="0"/>
              <a:buNone/>
              <a:defRPr/>
            </a:lvl1pPr>
          </a:lstStyle>
          <a:p>
            <a:pPr marL="0" indent="0" eaLnBrk="1" hangingPunct="1">
              <a:buFont typeface="Arial" panose="020B0604020202020204" pitchFamily="34" charset="0"/>
              <a:buNone/>
              <a:defRPr/>
            </a:pPr>
            <a:r>
              <a:rPr lang="en-US" sz="1350" dirty="0" smtClean="0"/>
              <a:t>Supporting headline in sentence case here</a:t>
            </a:r>
            <a:endParaRPr lang="en-US" sz="1350" dirty="0" smtClean="0"/>
          </a:p>
          <a:p>
            <a:pPr eaLnBrk="1" hangingPunct="1">
              <a:defRPr/>
            </a:pPr>
            <a:r>
              <a:rPr lang="en-US" sz="1350" dirty="0" smtClean="0"/>
              <a:t>Author/Presenter</a:t>
            </a:r>
            <a:endParaRPr lang="en-US" sz="1350" dirty="0" smtClean="0"/>
          </a:p>
          <a:p>
            <a:pPr eaLnBrk="1" hangingPunct="1">
              <a:defRPr/>
            </a:pPr>
            <a:r>
              <a:rPr lang="en-GB" sz="1350" dirty="0" smtClean="0"/>
              <a:t>DD-MM-YYYY</a:t>
            </a:r>
            <a:endParaRPr lang="en-GB" sz="1350"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okia White 3">
    <p:spTree>
      <p:nvGrpSpPr>
        <p:cNvPr id="1" name=""/>
        <p:cNvGrpSpPr/>
        <p:nvPr/>
      </p:nvGrpSpPr>
      <p:grpSpPr>
        <a:xfrm>
          <a:off x="0" y="0"/>
          <a:ext cx="0" cy="0"/>
          <a:chOff x="0" y="0"/>
          <a:chExt cx="0" cy="0"/>
        </a:xfrm>
      </p:grpSpPr>
      <p:sp>
        <p:nvSpPr>
          <p:cNvPr id="2" name="Title 1"/>
          <p:cNvSpPr>
            <a:spLocks noGrp="1"/>
          </p:cNvSpPr>
          <p:nvPr>
            <p:ph type="title"/>
          </p:nvPr>
        </p:nvSpPr>
        <p:spPr>
          <a:xfrm>
            <a:off x="417513" y="372534"/>
            <a:ext cx="8229600" cy="414867"/>
          </a:xfrm>
        </p:spPr>
        <p:txBody>
          <a:bodyPr/>
          <a:lstStyle>
            <a:lvl1pPr>
              <a:defRPr/>
            </a:lvl1pPr>
          </a:lstStyle>
          <a:p>
            <a:r>
              <a:rPr lang="en-US" smtClean="0"/>
              <a:t>Click to edit Master title style</a:t>
            </a:r>
            <a:endParaRPr lang="en-US" dirty="0"/>
          </a:p>
        </p:txBody>
      </p:sp>
      <p:sp>
        <p:nvSpPr>
          <p:cNvPr id="6" name="Content Placeholder 8"/>
          <p:cNvSpPr>
            <a:spLocks noGrp="1"/>
          </p:cNvSpPr>
          <p:nvPr>
            <p:ph sz="quarter" idx="13"/>
          </p:nvPr>
        </p:nvSpPr>
        <p:spPr>
          <a:xfrm>
            <a:off x="418120" y="717054"/>
            <a:ext cx="8227649" cy="402167"/>
          </a:xfrm>
        </p:spPr>
        <p:txBody>
          <a:bodyPr/>
          <a:lstStyle>
            <a:lvl1pPr marL="0" indent="0">
              <a:buFont typeface="Arial" panose="020B0604020202020204"/>
              <a:buNone/>
              <a:defRPr sz="1800">
                <a:solidFill>
                  <a:schemeClr val="bg2"/>
                </a:solidFill>
                <a:latin typeface="+mj-lt"/>
              </a:defRPr>
            </a:lvl1pPr>
          </a:lstStyle>
          <a:p>
            <a:pPr lvl="0"/>
            <a:r>
              <a:rPr lang="en-US" smtClean="0"/>
              <a:t>Click to edit Master text styles</a:t>
            </a:r>
            <a:endParaRPr lang="en-US" smtClean="0"/>
          </a:p>
        </p:txBody>
      </p:sp>
      <p:sp>
        <p:nvSpPr>
          <p:cNvPr id="4" name="Footer Placeholder 3"/>
          <p:cNvSpPr>
            <a:spLocks noGrp="1"/>
          </p:cNvSpPr>
          <p:nvPr>
            <p:ph type="ftr" sz="quarter" idx="14"/>
          </p:nvPr>
        </p:nvSpPr>
        <p:spPr>
          <a:xfrm>
            <a:off x="432000" y="6385767"/>
            <a:ext cx="6080400" cy="163200"/>
          </a:xfrm>
        </p:spPr>
        <p:txBody>
          <a:bodyPr/>
          <a:lstStyle/>
          <a:p>
            <a:pPr algn="l"/>
            <a:r>
              <a:rPr lang="en-US" noProof="0" dirty="0" smtClean="0">
                <a:solidFill>
                  <a:schemeClr val="bg2"/>
                </a:solidFill>
                <a:cs typeface="Arial" panose="020B0604020202020204" pitchFamily="34" charset="0"/>
              </a:rPr>
              <a:t>&lt;Change information classification in footer&gt;</a:t>
            </a:r>
            <a:endParaRPr lang="en-US" noProof="0" dirty="0" smtClean="0">
              <a:solidFill>
                <a:schemeClr val="bg2"/>
              </a:solidFill>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okia White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513" y="1452034"/>
            <a:ext cx="8229600" cy="4409017"/>
          </a:xfrm>
        </p:spPr>
        <p:txBody>
          <a:bodyPr/>
          <a:lstStyle>
            <a:lvl1pPr>
              <a:spcAft>
                <a:spcPts val="450"/>
              </a:spcAft>
              <a:defRPr baseline="0"/>
            </a:lvl1pPr>
            <a:lvl2pPr>
              <a:spcAft>
                <a:spcPts val="450"/>
              </a:spcAft>
              <a:defRPr/>
            </a:lvl2pPr>
            <a:lvl3pPr>
              <a:spcAft>
                <a:spcPts val="450"/>
              </a:spcAft>
              <a:defRPr/>
            </a:lvl3pPr>
            <a:lvl4pPr>
              <a:spcAft>
                <a:spcPts val="450"/>
              </a:spcAft>
              <a:defRPr/>
            </a:lvl4pPr>
            <a:lvl5pPr>
              <a:spcAft>
                <a:spcPts val="450"/>
              </a:spcAft>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itle 1"/>
          <p:cNvSpPr>
            <a:spLocks noGrp="1"/>
          </p:cNvSpPr>
          <p:nvPr>
            <p:ph type="title"/>
          </p:nvPr>
        </p:nvSpPr>
        <p:spPr>
          <a:xfrm>
            <a:off x="418120" y="372333"/>
            <a:ext cx="8229600" cy="415719"/>
          </a:xfrm>
        </p:spPr>
        <p:txBody>
          <a:bodyPr/>
          <a:lstStyle>
            <a:lvl1pPr>
              <a:defRPr/>
            </a:lvl1pPr>
          </a:lstStyle>
          <a:p>
            <a:r>
              <a:rPr lang="en-US" smtClean="0"/>
              <a:t>Click to edit Master title style</a:t>
            </a:r>
            <a:endParaRPr lang="en-US" dirty="0"/>
          </a:p>
        </p:txBody>
      </p:sp>
      <p:sp>
        <p:nvSpPr>
          <p:cNvPr id="6" name="Content Placeholder 8"/>
          <p:cNvSpPr>
            <a:spLocks noGrp="1"/>
          </p:cNvSpPr>
          <p:nvPr>
            <p:ph sz="quarter" idx="13"/>
          </p:nvPr>
        </p:nvSpPr>
        <p:spPr>
          <a:xfrm>
            <a:off x="418120" y="717054"/>
            <a:ext cx="8227649" cy="402167"/>
          </a:xfrm>
        </p:spPr>
        <p:txBody>
          <a:bodyPr/>
          <a:lstStyle>
            <a:lvl1pPr marL="0" indent="0">
              <a:buFont typeface="Arial" panose="020B0604020202020204"/>
              <a:buNone/>
              <a:defRPr sz="1800">
                <a:solidFill>
                  <a:schemeClr val="bg2"/>
                </a:solidFill>
                <a:latin typeface="+mj-lt"/>
              </a:defRPr>
            </a:lvl1pPr>
          </a:lstStyle>
          <a:p>
            <a:pPr lvl="0"/>
            <a:r>
              <a:rPr lang="en-US" smtClean="0"/>
              <a:t>Click to edit Master text styles</a:t>
            </a:r>
            <a:endParaRPr lang="en-US" smtClean="0"/>
          </a:p>
        </p:txBody>
      </p:sp>
      <p:sp>
        <p:nvSpPr>
          <p:cNvPr id="7" name="Footer Placeholder 6"/>
          <p:cNvSpPr>
            <a:spLocks noGrp="1"/>
          </p:cNvSpPr>
          <p:nvPr>
            <p:ph type="ftr" sz="quarter" idx="14"/>
          </p:nvPr>
        </p:nvSpPr>
        <p:spPr>
          <a:xfrm>
            <a:off x="432000" y="6385767"/>
            <a:ext cx="6080400" cy="163200"/>
          </a:xfrm>
        </p:spPr>
        <p:txBody>
          <a:bodyPr/>
          <a:lstStyle/>
          <a:p>
            <a:pPr algn="l"/>
            <a:r>
              <a:rPr lang="en-US" noProof="0" dirty="0" smtClean="0">
                <a:solidFill>
                  <a:schemeClr val="bg2"/>
                </a:solidFill>
                <a:cs typeface="Arial" panose="020B0604020202020204" pitchFamily="34" charset="0"/>
              </a:rPr>
              <a:t>&lt;Change information classification in footer&gt;</a:t>
            </a:r>
            <a:endParaRPr lang="en-US" noProof="0" dirty="0" smtClean="0">
              <a:solidFill>
                <a:schemeClr val="bg2"/>
              </a:solidFill>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Nokia White 2">
    <p:spTree>
      <p:nvGrpSpPr>
        <p:cNvPr id="1" name=""/>
        <p:cNvGrpSpPr/>
        <p:nvPr/>
      </p:nvGrpSpPr>
      <p:grpSpPr>
        <a:xfrm>
          <a:off x="0" y="0"/>
          <a:ext cx="0" cy="0"/>
          <a:chOff x="0" y="0"/>
          <a:chExt cx="0" cy="0"/>
        </a:xfrm>
      </p:grpSpPr>
      <p:sp>
        <p:nvSpPr>
          <p:cNvPr id="2" name="Title 1"/>
          <p:cNvSpPr>
            <a:spLocks noGrp="1"/>
          </p:cNvSpPr>
          <p:nvPr>
            <p:ph type="title"/>
          </p:nvPr>
        </p:nvSpPr>
        <p:spPr>
          <a:xfrm>
            <a:off x="418120" y="372333"/>
            <a:ext cx="8229600" cy="415719"/>
          </a:xfrm>
        </p:spPr>
        <p:txBody>
          <a:bodyPr/>
          <a:lstStyle>
            <a:lvl1pPr>
              <a:defRPr/>
            </a:lvl1pPr>
          </a:lstStyle>
          <a:p>
            <a:r>
              <a:rPr lang="en-US" smtClean="0"/>
              <a:t>Click to edit Master title style</a:t>
            </a:r>
            <a:endParaRPr lang="en-US" dirty="0"/>
          </a:p>
        </p:txBody>
      </p:sp>
      <p:sp>
        <p:nvSpPr>
          <p:cNvPr id="8" name="Content Placeholder 8"/>
          <p:cNvSpPr>
            <a:spLocks noGrp="1"/>
          </p:cNvSpPr>
          <p:nvPr>
            <p:ph sz="quarter" idx="13"/>
          </p:nvPr>
        </p:nvSpPr>
        <p:spPr>
          <a:xfrm>
            <a:off x="418120" y="717054"/>
            <a:ext cx="8227649" cy="402167"/>
          </a:xfrm>
        </p:spPr>
        <p:txBody>
          <a:bodyPr/>
          <a:lstStyle>
            <a:lvl1pPr marL="0" indent="0">
              <a:buFont typeface="Arial" panose="020B0604020202020204"/>
              <a:buNone/>
              <a:defRPr sz="1800">
                <a:solidFill>
                  <a:schemeClr val="bg2"/>
                </a:solidFill>
                <a:latin typeface="+mj-lt"/>
              </a:defRPr>
            </a:lvl1pPr>
          </a:lstStyle>
          <a:p>
            <a:pPr lvl="0"/>
            <a:r>
              <a:rPr lang="en-US" smtClean="0"/>
              <a:t>Click to edit Master text styles</a:t>
            </a:r>
            <a:endParaRPr lang="en-US" smtClean="0"/>
          </a:p>
        </p:txBody>
      </p:sp>
      <p:sp>
        <p:nvSpPr>
          <p:cNvPr id="12" name="Text Placeholder 10"/>
          <p:cNvSpPr>
            <a:spLocks noGrp="1"/>
          </p:cNvSpPr>
          <p:nvPr>
            <p:ph type="body" sz="quarter" idx="16"/>
          </p:nvPr>
        </p:nvSpPr>
        <p:spPr>
          <a:xfrm>
            <a:off x="423864" y="1449917"/>
            <a:ext cx="4032250" cy="3393016"/>
          </a:xfrm>
        </p:spPr>
        <p:txBody>
          <a:bodyPr/>
          <a:lstStyle>
            <a:lvl1pPr marL="0" indent="0">
              <a:spcAft>
                <a:spcPts val="450"/>
              </a:spcAft>
              <a:buFont typeface="Arial" panose="020B0604020202020204" pitchFamily="34" charset="0"/>
              <a:buNone/>
              <a:defRPr baseline="0"/>
            </a:lvl1pPr>
            <a:lvl2pPr>
              <a:buNone/>
              <a:defRPr/>
            </a:lvl2pPr>
            <a:lvl3pPr>
              <a:buNone/>
              <a:defRPr/>
            </a:lvl3pPr>
            <a:lvl4pPr>
              <a:buNone/>
              <a:defRPr/>
            </a:lvl4pPr>
            <a:lvl5pPr>
              <a:buNone/>
              <a:defRPr/>
            </a:lvl5pPr>
          </a:lstStyle>
          <a:p>
            <a:pPr lvl="0"/>
            <a:r>
              <a:rPr lang="en-US" smtClean="0"/>
              <a:t>Click to edit Master text styles</a:t>
            </a:r>
            <a:endParaRPr lang="en-US" smtClean="0"/>
          </a:p>
        </p:txBody>
      </p:sp>
      <p:sp>
        <p:nvSpPr>
          <p:cNvPr id="14" name="Text Placeholder 10"/>
          <p:cNvSpPr>
            <a:spLocks noGrp="1"/>
          </p:cNvSpPr>
          <p:nvPr>
            <p:ph type="body" sz="quarter" idx="17"/>
          </p:nvPr>
        </p:nvSpPr>
        <p:spPr>
          <a:xfrm>
            <a:off x="4608513" y="1449747"/>
            <a:ext cx="4032250" cy="3393016"/>
          </a:xfrm>
        </p:spPr>
        <p:txBody>
          <a:bodyPr/>
          <a:lstStyle>
            <a:lvl1pPr marL="0" indent="0">
              <a:spcAft>
                <a:spcPts val="450"/>
              </a:spcAft>
              <a:buNone/>
              <a:defRPr baseline="0"/>
            </a:lvl1pPr>
            <a:lvl2pPr marL="0" indent="0">
              <a:spcAft>
                <a:spcPts val="450"/>
              </a:spcAft>
              <a:buNone/>
              <a:defRPr/>
            </a:lvl2pPr>
            <a:lvl3pPr>
              <a:buNone/>
              <a:defRPr/>
            </a:lvl3pPr>
            <a:lvl4pPr>
              <a:buNone/>
              <a:defRPr/>
            </a:lvl4pPr>
            <a:lvl5pPr>
              <a:buNone/>
              <a:defRPr/>
            </a:lvl5pPr>
          </a:lstStyle>
          <a:p>
            <a:pPr lvl="0"/>
            <a:r>
              <a:rPr lang="en-US" smtClean="0"/>
              <a:t>Click to edit Master text styles</a:t>
            </a:r>
            <a:endParaRPr lang="en-US" smtClean="0"/>
          </a:p>
          <a:p>
            <a:pPr lvl="1"/>
            <a:r>
              <a:rPr lang="en-US" smtClean="0"/>
              <a:t>Second level</a:t>
            </a:r>
            <a:endParaRPr lang="en-US" smtClean="0"/>
          </a:p>
        </p:txBody>
      </p:sp>
      <p:sp>
        <p:nvSpPr>
          <p:cNvPr id="6" name="Footer Placeholder 5"/>
          <p:cNvSpPr>
            <a:spLocks noGrp="1"/>
          </p:cNvSpPr>
          <p:nvPr>
            <p:ph type="ftr" sz="quarter" idx="18"/>
          </p:nvPr>
        </p:nvSpPr>
        <p:spPr>
          <a:xfrm>
            <a:off x="432000" y="6385767"/>
            <a:ext cx="6080400" cy="163200"/>
          </a:xfrm>
        </p:spPr>
        <p:txBody>
          <a:bodyPr/>
          <a:lstStyle/>
          <a:p>
            <a:pPr algn="l"/>
            <a:r>
              <a:rPr lang="en-US" noProof="0" dirty="0" smtClean="0">
                <a:solidFill>
                  <a:schemeClr val="bg2"/>
                </a:solidFill>
                <a:cs typeface="Arial" panose="020B0604020202020204" pitchFamily="34" charset="0"/>
              </a:rPr>
              <a:t>&lt;Change information classification in footer&gt;</a:t>
            </a:r>
            <a:endParaRPr lang="en-US" noProof="0" dirty="0" smtClean="0">
              <a:solidFill>
                <a:schemeClr val="bg2"/>
              </a:solidFill>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08ED37A-D08C-4750-B0A5-AC6B40FD38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D896C0-E572-43BF-94C4-3B39203AC69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08ED37A-D08C-4750-B0A5-AC6B40FD38C5}"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D896C0-E572-43BF-94C4-3B39203AC6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GIF"/><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42904" y="1918697"/>
            <a:ext cx="5919538" cy="1132840"/>
          </a:xfrm>
          <a:prstGeom prst="rect">
            <a:avLst/>
          </a:prstGeom>
        </p:spPr>
        <p:txBody>
          <a:bodyPr wrap="square">
            <a:spAutoFit/>
          </a:bodyPr>
          <a:lstStyle/>
          <a:p>
            <a:pPr marL="635" algn="ctr"/>
            <a:r>
              <a:rPr lang="zh-CN" altLang="en-US" sz="3300" b="1" dirty="0">
                <a:solidFill>
                  <a:srgbClr val="000000"/>
                </a:solidFill>
                <a:latin typeface="微软雅黑" panose="020B0503020204020204" charset="-122"/>
                <a:ea typeface="微软雅黑" panose="020B0503020204020204" charset="-122"/>
                <a:sym typeface="+mn-ea"/>
              </a:rPr>
              <a:t>招招“至”胜</a:t>
            </a:r>
            <a:endParaRPr lang="zh-CN" altLang="en-US" sz="3300" b="1" dirty="0">
              <a:solidFill>
                <a:srgbClr val="000000"/>
              </a:solidFill>
              <a:latin typeface="微软雅黑" panose="020B0503020204020204" charset="-122"/>
              <a:ea typeface="微软雅黑" panose="020B0503020204020204" charset="-122"/>
              <a:sym typeface="+mn-ea"/>
            </a:endParaRPr>
          </a:p>
          <a:p>
            <a:pPr algn="ctr"/>
            <a:r>
              <a:rPr lang="zh-CN" altLang="en-US" sz="3300" b="1" dirty="0" smtClean="0">
                <a:solidFill>
                  <a:srgbClr val="000000"/>
                </a:solidFill>
                <a:latin typeface="微软雅黑" panose="020B0503020204020204" charset="-122"/>
                <a:ea typeface="微软雅黑" panose="020B0503020204020204" charset="-122"/>
                <a:sym typeface="+mn-ea"/>
              </a:rPr>
              <a:t>“六步工作法</a:t>
            </a:r>
            <a:r>
              <a:rPr lang="en-US" altLang="zh-CN" sz="3300" b="1" dirty="0" smtClean="0">
                <a:solidFill>
                  <a:srgbClr val="000000"/>
                </a:solidFill>
                <a:latin typeface="微软雅黑" panose="020B0503020204020204" charset="-122"/>
                <a:ea typeface="微软雅黑" panose="020B0503020204020204" charset="-122"/>
                <a:sym typeface="+mn-ea"/>
              </a:rPr>
              <a:t>”</a:t>
            </a:r>
            <a:r>
              <a:rPr lang="zh-CN" altLang="en-US" sz="3300" b="1" dirty="0" smtClean="0">
                <a:solidFill>
                  <a:srgbClr val="000000"/>
                </a:solidFill>
                <a:latin typeface="微软雅黑" panose="020B0503020204020204" charset="-122"/>
                <a:ea typeface="微软雅黑" panose="020B0503020204020204" charset="-122"/>
                <a:sym typeface="+mn-ea"/>
              </a:rPr>
              <a:t>打造致胜团队</a:t>
            </a:r>
            <a:endParaRPr lang="zh-CN" altLang="en-US" sz="3300" b="1"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5" name="Subtitle 2"/>
          <p:cNvSpPr/>
          <p:nvPr/>
        </p:nvSpPr>
        <p:spPr bwMode="auto">
          <a:xfrm>
            <a:off x="1459280" y="3240029"/>
            <a:ext cx="4330917" cy="449104"/>
          </a:xfrm>
          <a:prstGeom prst="rect">
            <a:avLst/>
          </a:prstGeom>
          <a:noFill/>
          <a:ln>
            <a:noFill/>
          </a:ln>
        </p:spPr>
        <p:txBody>
          <a:bodyPr/>
          <a:lstStyle/>
          <a:p>
            <a:pPr algn="ctr">
              <a:spcBef>
                <a:spcPct val="20000"/>
              </a:spcBef>
            </a:pPr>
            <a:r>
              <a:rPr lang="zh-CN" altLang="en-US" dirty="0" smtClean="0">
                <a:solidFill>
                  <a:srgbClr val="000000"/>
                </a:solidFill>
                <a:latin typeface="微软雅黑" panose="020B0503020204020204" charset="-122"/>
                <a:ea typeface="微软雅黑" panose="020B0503020204020204" charset="-122"/>
                <a:cs typeface="微软雅黑" panose="020B0503020204020204" charset="-122"/>
              </a:rPr>
              <a:t>刘朋</a:t>
            </a:r>
            <a:endParaRPr lang="zh-CN" altLang="en-US" dirty="0" smtClean="0">
              <a:solidFill>
                <a:srgbClr val="000000"/>
              </a:solidFill>
              <a:latin typeface="微软雅黑" panose="020B0503020204020204" charset="-122"/>
              <a:ea typeface="微软雅黑" panose="020B0503020204020204" charset="-122"/>
              <a:cs typeface="微软雅黑" panose="020B0503020204020204" charset="-122"/>
            </a:endParaRPr>
          </a:p>
          <a:p>
            <a:pPr algn="ctr">
              <a:spcBef>
                <a:spcPct val="20000"/>
              </a:spcBef>
            </a:pPr>
            <a:r>
              <a:rPr lang="en-US" altLang="zh-CN" dirty="0" smtClean="0">
                <a:solidFill>
                  <a:srgbClr val="000000"/>
                </a:solidFill>
                <a:latin typeface="微软雅黑" panose="020B0503020204020204" charset="-122"/>
                <a:ea typeface="微软雅黑" panose="020B0503020204020204" charset="-122"/>
                <a:cs typeface="微软雅黑" panose="020B0503020204020204" charset="-122"/>
              </a:rPr>
              <a:t>Nokia</a:t>
            </a:r>
            <a:r>
              <a:rPr lang="zh-CN" altLang="en-US" dirty="0" smtClean="0">
                <a:solidFill>
                  <a:srgbClr val="000000"/>
                </a:solidFill>
                <a:latin typeface="微软雅黑" panose="020B0503020204020204" charset="-122"/>
                <a:ea typeface="微软雅黑" panose="020B0503020204020204" charset="-122"/>
                <a:cs typeface="微软雅黑" panose="020B0503020204020204" charset="-122"/>
              </a:rPr>
              <a:t>成都研发中心 研发经理</a:t>
            </a:r>
            <a:endParaRPr lang="zh-CN" altLang="en-US" dirty="0" smtClean="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type="wd">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righ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type="wd">
                                    <p:tmPct val="10000"/>
                                  </p:iterate>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right)">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4488" y="1627397"/>
            <a:ext cx="5915025" cy="994172"/>
          </a:xfrm>
        </p:spPr>
        <p:txBody>
          <a:bodyPr>
            <a:normAutofit/>
          </a:bodyPr>
          <a:lstStyle/>
          <a:p>
            <a:r>
              <a:rPr lang="zh-CN" altLang="en-US" sz="3040" b="1" dirty="0">
                <a:solidFill>
                  <a:srgbClr val="000000"/>
                </a:solidFill>
                <a:latin typeface="微软雅黑" panose="020B0503020204020204" charset="-122"/>
                <a:ea typeface="微软雅黑" panose="020B0503020204020204" charset="-122"/>
                <a:cs typeface="+mn-cs"/>
              </a:rPr>
              <a:t>模式有那么神奇吗</a:t>
            </a:r>
            <a:r>
              <a:rPr lang="zh-CN" altLang="en-US" b="1" dirty="0" smtClean="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3" name="Content Placeholder 2"/>
          <p:cNvSpPr>
            <a:spLocks noGrp="1"/>
          </p:cNvSpPr>
          <p:nvPr>
            <p:ph idx="1"/>
          </p:nvPr>
        </p:nvSpPr>
        <p:spPr>
          <a:xfrm>
            <a:off x="1614488" y="2533274"/>
            <a:ext cx="5915025" cy="3263504"/>
          </a:xfrm>
        </p:spPr>
        <p:txBody>
          <a:bodyPr>
            <a:normAutofit fontScale="60000"/>
          </a:bodyPr>
          <a:lstStyle/>
          <a:p>
            <a:pPr marL="0" indent="0">
              <a:buNone/>
            </a:pPr>
            <a:r>
              <a:rPr lang="zh-CN" altLang="en-US" sz="1500" b="1" dirty="0">
                <a:solidFill>
                  <a:schemeClr val="tx1"/>
                </a:solidFill>
                <a:latin typeface="微软雅黑" panose="020B0503020204020204" charset="-122"/>
                <a:ea typeface="微软雅黑" panose="020B0503020204020204" charset="-122"/>
              </a:rPr>
              <a:t>案例</a:t>
            </a:r>
            <a:r>
              <a:rPr lang="en-US" altLang="zh-CN" sz="1500" b="1" dirty="0">
                <a:solidFill>
                  <a:schemeClr val="tx1"/>
                </a:solidFill>
                <a:latin typeface="微软雅黑" panose="020B0503020204020204" charset="-122"/>
                <a:ea typeface="微软雅黑" panose="020B0503020204020204" charset="-122"/>
              </a:rPr>
              <a:t>2</a:t>
            </a:r>
            <a:r>
              <a:rPr lang="zh-CN" altLang="en-US" sz="1500" b="1" dirty="0">
                <a:solidFill>
                  <a:schemeClr val="tx1"/>
                </a:solidFill>
                <a:latin typeface="微软雅黑" panose="020B0503020204020204" charset="-122"/>
                <a:ea typeface="微软雅黑" panose="020B0503020204020204" charset="-122"/>
              </a:rPr>
              <a:t>：</a:t>
            </a:r>
            <a:endParaRPr lang="en-US" altLang="zh-CN" sz="1500" b="1" dirty="0">
              <a:solidFill>
                <a:schemeClr val="tx1"/>
              </a:solidFill>
              <a:latin typeface="微软雅黑" panose="020B0503020204020204" charset="-122"/>
              <a:ea typeface="微软雅黑" panose="020B0503020204020204" charset="-122"/>
            </a:endParaRPr>
          </a:p>
          <a:p>
            <a:r>
              <a:rPr lang="zh-CN" altLang="en-US" dirty="0">
                <a:solidFill>
                  <a:schemeClr val="tx1"/>
                </a:solidFill>
                <a:latin typeface="微软雅黑" panose="020B0503020204020204" charset="-122"/>
                <a:ea typeface="微软雅黑" panose="020B0503020204020204" charset="-122"/>
              </a:rPr>
              <a:t>“</a:t>
            </a:r>
            <a:r>
              <a:rPr lang="en-US" altLang="zh-CN" dirty="0" smtClean="0">
                <a:solidFill>
                  <a:schemeClr val="tx1"/>
                </a:solidFill>
                <a:latin typeface="微软雅黑" panose="020B0503020204020204" charset="-122"/>
                <a:ea typeface="微软雅黑" panose="020B0503020204020204" charset="-122"/>
              </a:rPr>
              <a:t>……</a:t>
            </a:r>
            <a:r>
              <a:rPr lang="zh-CN" altLang="en-US" dirty="0" smtClean="0">
                <a:solidFill>
                  <a:schemeClr val="tx1"/>
                </a:solidFill>
                <a:latin typeface="微软雅黑" panose="020B0503020204020204" charset="-122"/>
                <a:ea typeface="微软雅黑" panose="020B0503020204020204" charset="-122"/>
              </a:rPr>
              <a:t>布拉德</a:t>
            </a:r>
            <a:r>
              <a:rPr lang="en-US" altLang="zh-CN" dirty="0" smtClean="0">
                <a:solidFill>
                  <a:schemeClr val="tx1"/>
                </a:solidFill>
                <a:latin typeface="微软雅黑" panose="020B0503020204020204" charset="-122"/>
                <a:ea typeface="微软雅黑" panose="020B0503020204020204" charset="-122"/>
              </a:rPr>
              <a:t>·</a:t>
            </a:r>
            <a:r>
              <a:rPr lang="zh-CN" altLang="en-US" dirty="0" smtClean="0">
                <a:solidFill>
                  <a:schemeClr val="tx1"/>
                </a:solidFill>
                <a:latin typeface="微软雅黑" panose="020B0503020204020204" charset="-122"/>
                <a:ea typeface="微软雅黑" panose="020B0503020204020204" charset="-122"/>
              </a:rPr>
              <a:t>斯玛特在</a:t>
            </a:r>
            <a:r>
              <a:rPr lang="en-US" altLang="zh-CN" dirty="0" smtClean="0">
                <a:solidFill>
                  <a:schemeClr val="tx1"/>
                </a:solidFill>
                <a:latin typeface="微软雅黑" panose="020B0503020204020204" charset="-122"/>
                <a:ea typeface="微软雅黑" panose="020B0503020204020204" charset="-122"/>
              </a:rPr>
              <a:t>《</a:t>
            </a:r>
            <a:r>
              <a:rPr lang="zh-CN" altLang="en-US" dirty="0" smtClean="0">
                <a:solidFill>
                  <a:schemeClr val="tx1"/>
                </a:solidFill>
                <a:latin typeface="微软雅黑" panose="020B0503020204020204" charset="-122"/>
                <a:ea typeface="微软雅黑" panose="020B0503020204020204" charset="-122"/>
              </a:rPr>
              <a:t>顶级评级法</a:t>
            </a:r>
            <a:r>
              <a:rPr lang="en-US" altLang="zh-CN" dirty="0" smtClean="0">
                <a:solidFill>
                  <a:schemeClr val="tx1"/>
                </a:solidFill>
                <a:latin typeface="微软雅黑" panose="020B0503020204020204" charset="-122"/>
                <a:ea typeface="微软雅黑" panose="020B0503020204020204" charset="-122"/>
              </a:rPr>
              <a:t>》(</a:t>
            </a:r>
            <a:r>
              <a:rPr lang="en-US" altLang="zh-CN" i="1" dirty="0" err="1" smtClean="0">
                <a:solidFill>
                  <a:schemeClr val="tx1"/>
                </a:solidFill>
                <a:latin typeface="微软雅黑" panose="020B0503020204020204" charset="-122"/>
                <a:ea typeface="微软雅黑" panose="020B0503020204020204" charset="-122"/>
              </a:rPr>
              <a:t>Topgrading</a:t>
            </a:r>
            <a:r>
              <a:rPr lang="en-US" altLang="zh-CN" dirty="0" smtClean="0">
                <a:solidFill>
                  <a:schemeClr val="tx1"/>
                </a:solidFill>
                <a:latin typeface="微软雅黑" panose="020B0503020204020204" charset="-122"/>
                <a:ea typeface="微软雅黑" panose="020B0503020204020204" charset="-122"/>
              </a:rPr>
              <a:t>)</a:t>
            </a:r>
            <a:r>
              <a:rPr lang="zh-CN" altLang="en-US" dirty="0" smtClean="0">
                <a:solidFill>
                  <a:schemeClr val="tx1"/>
                </a:solidFill>
                <a:latin typeface="微软雅黑" panose="020B0503020204020204" charset="-122"/>
                <a:ea typeface="微软雅黑" panose="020B0503020204020204" charset="-122"/>
              </a:rPr>
              <a:t>一书中发现半数的雇员在刚开始的一项新工作的前</a:t>
            </a:r>
            <a:r>
              <a:rPr lang="en-US" altLang="zh-CN" dirty="0" smtClean="0">
                <a:solidFill>
                  <a:schemeClr val="tx1"/>
                </a:solidFill>
                <a:latin typeface="微软雅黑" panose="020B0503020204020204" charset="-122"/>
                <a:ea typeface="微软雅黑" panose="020B0503020204020204" charset="-122"/>
              </a:rPr>
              <a:t>18</a:t>
            </a:r>
            <a:r>
              <a:rPr lang="zh-CN" altLang="en-US" dirty="0" smtClean="0">
                <a:solidFill>
                  <a:schemeClr val="tx1"/>
                </a:solidFill>
                <a:latin typeface="微软雅黑" panose="020B0503020204020204" charset="-122"/>
                <a:ea typeface="微软雅黑" panose="020B0503020204020204" charset="-122"/>
              </a:rPr>
              <a:t>个月表现都很差。而这在谷歌，也是忙碌的经理们头疼的问题。</a:t>
            </a:r>
            <a:endParaRPr lang="en-US" altLang="zh-CN" dirty="0" smtClean="0">
              <a:solidFill>
                <a:schemeClr val="tx1"/>
              </a:solidFill>
              <a:latin typeface="微软雅黑" panose="020B0503020204020204" charset="-122"/>
              <a:ea typeface="微软雅黑" panose="020B0503020204020204" charset="-122"/>
            </a:endParaRPr>
          </a:p>
          <a:p>
            <a:endParaRPr lang="en-US" altLang="zh-CN" dirty="0">
              <a:solidFill>
                <a:schemeClr val="tx1"/>
              </a:solidFill>
              <a:latin typeface="微软雅黑" panose="020B0503020204020204" charset="-122"/>
              <a:ea typeface="微软雅黑" panose="020B0503020204020204" charset="-122"/>
            </a:endParaRPr>
          </a:p>
          <a:p>
            <a:r>
              <a:rPr lang="zh-CN" altLang="en-US" dirty="0">
                <a:solidFill>
                  <a:schemeClr val="tx1"/>
                </a:solidFill>
                <a:latin typeface="微软雅黑" panose="020B0503020204020204" charset="-122"/>
                <a:ea typeface="微软雅黑" panose="020B0503020204020204" charset="-122"/>
              </a:rPr>
              <a:t>谷</a:t>
            </a:r>
            <a:r>
              <a:rPr lang="zh-CN" altLang="en-US" dirty="0" smtClean="0">
                <a:solidFill>
                  <a:schemeClr val="tx1"/>
                </a:solidFill>
                <a:latin typeface="微软雅黑" panose="020B0503020204020204" charset="-122"/>
                <a:ea typeface="微软雅黑" panose="020B0503020204020204" charset="-122"/>
              </a:rPr>
              <a:t>歌的经理们采用了各种不同的方式使新员工适应新团队，到底哪一种方法更好，所有人都莫衷一是。</a:t>
            </a:r>
            <a:endParaRPr lang="en-US" altLang="zh-CN" dirty="0" smtClean="0">
              <a:solidFill>
                <a:schemeClr val="tx1"/>
              </a:solidFill>
              <a:latin typeface="微软雅黑" panose="020B0503020204020204" charset="-122"/>
              <a:ea typeface="微软雅黑" panose="020B0503020204020204" charset="-122"/>
            </a:endParaRPr>
          </a:p>
          <a:p>
            <a:endParaRPr lang="en-US" altLang="zh-CN" dirty="0">
              <a:solidFill>
                <a:schemeClr val="tx1"/>
              </a:solidFill>
              <a:latin typeface="微软雅黑" panose="020B0503020204020204" charset="-122"/>
              <a:ea typeface="微软雅黑" panose="020B0503020204020204" charset="-122"/>
            </a:endParaRPr>
          </a:p>
          <a:p>
            <a:r>
              <a:rPr lang="zh-CN" altLang="en-US" dirty="0" smtClean="0">
                <a:solidFill>
                  <a:schemeClr val="tx1"/>
                </a:solidFill>
                <a:latin typeface="微软雅黑" panose="020B0503020204020204" charset="-122"/>
                <a:ea typeface="微软雅黑" panose="020B0503020204020204" charset="-122"/>
              </a:rPr>
              <a:t>与此同时，谷歌启动了氧气项目，初衷是为了证明经理的存在没有太大意义，最后却证明优秀的经理很重要。”</a:t>
            </a:r>
            <a:endParaRPr lang="en-US" altLang="zh-CN" dirty="0" smtClean="0">
              <a:solidFill>
                <a:schemeClr val="tx1"/>
              </a:solidFill>
              <a:latin typeface="微软雅黑" panose="020B0503020204020204" charset="-122"/>
              <a:ea typeface="微软雅黑" panose="020B0503020204020204" charset="-122"/>
            </a:endParaRPr>
          </a:p>
          <a:p>
            <a:endParaRPr lang="en-US" altLang="zh-CN" dirty="0">
              <a:solidFill>
                <a:schemeClr val="tx1"/>
              </a:solidFill>
              <a:latin typeface="微软雅黑" panose="020B0503020204020204" charset="-122"/>
              <a:ea typeface="微软雅黑" panose="020B0503020204020204" charset="-122"/>
            </a:endParaRPr>
          </a:p>
          <a:p>
            <a:r>
              <a:rPr lang="zh-CN" altLang="en-US" b="1" u="sng" dirty="0" smtClean="0">
                <a:solidFill>
                  <a:schemeClr val="tx1"/>
                </a:solidFill>
                <a:latin typeface="微软雅黑" panose="020B0503020204020204" charset="-122"/>
                <a:ea typeface="微软雅黑" panose="020B0503020204020204" charset="-122"/>
              </a:rPr>
              <a:t>那么，谷歌的氧气项目中发现的让谷歌新人快速达到全效工作的秘诀是什么呢？</a:t>
            </a:r>
            <a:endParaRPr lang="zh-CN" altLang="en-US" sz="1125" b="1" dirty="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4488" y="1577108"/>
            <a:ext cx="5915025" cy="994172"/>
          </a:xfrm>
        </p:spPr>
        <p:txBody>
          <a:bodyPr>
            <a:normAutofit/>
          </a:bodyPr>
          <a:lstStyle/>
          <a:p>
            <a:r>
              <a:rPr lang="zh-CN" altLang="en-US" sz="3040" b="1" dirty="0">
                <a:solidFill>
                  <a:srgbClr val="92D050"/>
                </a:solidFill>
                <a:latin typeface="微软雅黑" panose="020B0503020204020204" charset="-122"/>
                <a:ea typeface="微软雅黑" panose="020B0503020204020204" charset="-122"/>
              </a:rPr>
              <a:t>模式就是那么神奇！</a:t>
            </a:r>
            <a:endParaRPr lang="zh-CN" altLang="en-US" b="1" dirty="0">
              <a:latin typeface="微软雅黑" panose="020B0503020204020204" charset="-122"/>
              <a:ea typeface="微软雅黑" panose="020B0503020204020204" charset="-122"/>
            </a:endParaRPr>
          </a:p>
        </p:txBody>
      </p:sp>
      <p:sp>
        <p:nvSpPr>
          <p:cNvPr id="3" name="Content Placeholder 2"/>
          <p:cNvSpPr>
            <a:spLocks noGrp="1"/>
          </p:cNvSpPr>
          <p:nvPr>
            <p:ph idx="1"/>
          </p:nvPr>
        </p:nvSpPr>
        <p:spPr>
          <a:xfrm>
            <a:off x="1614488" y="2415967"/>
            <a:ext cx="5915025" cy="3263504"/>
          </a:xfrm>
        </p:spPr>
        <p:txBody>
          <a:bodyPr/>
          <a:lstStyle/>
          <a:p>
            <a:pPr marL="0" indent="0">
              <a:buNone/>
            </a:pPr>
            <a:r>
              <a:rPr lang="zh-CN" altLang="en-US" sz="1500" b="1" dirty="0">
                <a:solidFill>
                  <a:schemeClr val="tx1"/>
                </a:solidFill>
                <a:latin typeface="微软雅黑" panose="020B0503020204020204" charset="-122"/>
                <a:ea typeface="微软雅黑" panose="020B0503020204020204" charset="-122"/>
              </a:rPr>
              <a:t>案例</a:t>
            </a:r>
            <a:r>
              <a:rPr lang="en-US" altLang="zh-CN" sz="1500" b="1" dirty="0">
                <a:solidFill>
                  <a:schemeClr val="tx1"/>
                </a:solidFill>
                <a:latin typeface="微软雅黑" panose="020B0503020204020204" charset="-122"/>
                <a:ea typeface="微软雅黑" panose="020B0503020204020204" charset="-122"/>
              </a:rPr>
              <a:t>2</a:t>
            </a:r>
            <a:r>
              <a:rPr lang="zh-CN" altLang="en-US" sz="1500" b="1" dirty="0">
                <a:solidFill>
                  <a:schemeClr val="tx1"/>
                </a:solidFill>
                <a:latin typeface="微软雅黑" panose="020B0503020204020204" charset="-122"/>
                <a:ea typeface="微软雅黑" panose="020B0503020204020204" charset="-122"/>
              </a:rPr>
              <a:t>：</a:t>
            </a:r>
            <a:endParaRPr lang="en-US" altLang="zh-CN" sz="1500" b="1" dirty="0">
              <a:solidFill>
                <a:schemeClr val="tx1"/>
              </a:solidFill>
              <a:latin typeface="微软雅黑" panose="020B0503020204020204" charset="-122"/>
              <a:ea typeface="微软雅黑" panose="020B0503020204020204" charset="-122"/>
            </a:endParaRPr>
          </a:p>
          <a:p>
            <a:r>
              <a:rPr lang="zh-CN" altLang="en-US" dirty="0">
                <a:solidFill>
                  <a:schemeClr val="tx1"/>
                </a:solidFill>
                <a:latin typeface="微软雅黑" panose="020B0503020204020204" charset="-122"/>
                <a:ea typeface="微软雅黑" panose="020B0503020204020204" charset="-122"/>
              </a:rPr>
              <a:t>“</a:t>
            </a:r>
            <a:r>
              <a:rPr lang="en-US" altLang="zh-CN" dirty="0" smtClean="0">
                <a:solidFill>
                  <a:schemeClr val="tx1"/>
                </a:solidFill>
                <a:latin typeface="微软雅黑" panose="020B0503020204020204" charset="-122"/>
                <a:ea typeface="微软雅黑" panose="020B0503020204020204" charset="-122"/>
              </a:rPr>
              <a:t>……</a:t>
            </a:r>
            <a:r>
              <a:rPr lang="zh-CN" altLang="en-US" dirty="0" smtClean="0">
                <a:solidFill>
                  <a:schemeClr val="tx1"/>
                </a:solidFill>
                <a:latin typeface="微软雅黑" panose="020B0503020204020204" charset="-122"/>
                <a:ea typeface="微软雅黑" panose="020B0503020204020204" charset="-122"/>
              </a:rPr>
              <a:t>氧气项目发现，让谷歌新员工达到全效状态节省</a:t>
            </a:r>
            <a:r>
              <a:rPr lang="en-US" altLang="zh-CN" dirty="0" smtClean="0">
                <a:solidFill>
                  <a:schemeClr val="tx1"/>
                </a:solidFill>
                <a:latin typeface="微软雅黑" panose="020B0503020204020204" charset="-122"/>
                <a:ea typeface="微软雅黑" panose="020B0503020204020204" charset="-122"/>
              </a:rPr>
              <a:t>25%</a:t>
            </a:r>
            <a:r>
              <a:rPr lang="zh-CN" altLang="en-US" dirty="0" smtClean="0">
                <a:solidFill>
                  <a:schemeClr val="tx1"/>
                </a:solidFill>
                <a:latin typeface="微软雅黑" panose="020B0503020204020204" charset="-122"/>
                <a:ea typeface="微软雅黑" panose="020B0503020204020204" charset="-122"/>
              </a:rPr>
              <a:t>的时间的秘诀，居然简单得让谷歌的经理们尴尬。仅仅只需要按照检查清单中的套路做</a:t>
            </a:r>
            <a:r>
              <a:rPr lang="en-US" altLang="zh-CN" dirty="0" smtClean="0">
                <a:solidFill>
                  <a:schemeClr val="tx1"/>
                </a:solidFill>
                <a:latin typeface="微软雅黑" panose="020B0503020204020204" charset="-122"/>
                <a:ea typeface="微软雅黑" panose="020B0503020204020204" charset="-122"/>
              </a:rPr>
              <a:t>5</a:t>
            </a:r>
            <a:r>
              <a:rPr lang="zh-CN" altLang="en-US" dirty="0" smtClean="0">
                <a:solidFill>
                  <a:schemeClr val="tx1"/>
                </a:solidFill>
                <a:latin typeface="微软雅黑" panose="020B0503020204020204" charset="-122"/>
                <a:ea typeface="微软雅黑" panose="020B0503020204020204" charset="-122"/>
              </a:rPr>
              <a:t>项行动：”</a:t>
            </a:r>
            <a:endParaRPr lang="en-US" altLang="zh-CN" dirty="0" smtClean="0">
              <a:solidFill>
                <a:schemeClr val="tx1"/>
              </a:solidFill>
              <a:latin typeface="微软雅黑" panose="020B0503020204020204" charset="-122"/>
              <a:ea typeface="微软雅黑" panose="020B0503020204020204" charset="-122"/>
            </a:endParaRPr>
          </a:p>
        </p:txBody>
      </p:sp>
      <p:pic>
        <p:nvPicPr>
          <p:cNvPr id="6" name="Picture 5"/>
          <p:cNvPicPr>
            <a:picLocks noChangeAspect="1"/>
          </p:cNvPicPr>
          <p:nvPr/>
        </p:nvPicPr>
        <p:blipFill>
          <a:blip r:embed="rId2"/>
          <a:stretch>
            <a:fillRect/>
          </a:stretch>
        </p:blipFill>
        <p:spPr>
          <a:xfrm>
            <a:off x="3395718" y="3396216"/>
            <a:ext cx="4605282" cy="2604534"/>
          </a:xfrm>
          <a:prstGeom prst="rect">
            <a:avLst/>
          </a:prstGeom>
          <a:ln>
            <a:noFill/>
          </a:ln>
          <a:effectLst>
            <a:softEdge rad="112500"/>
          </a:effectLst>
        </p:spPr>
      </p:pic>
      <p:pic>
        <p:nvPicPr>
          <p:cNvPr id="7" name="Picture 2" descr="Image result for 重新定义团队"/>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720766"/>
            <a:ext cx="1464112" cy="1464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1614488" y="2668629"/>
            <a:ext cx="5915025" cy="3263504"/>
          </a:xfrm>
        </p:spPr>
        <p:txBody>
          <a:bodyPr>
            <a:normAutofit/>
          </a:bodyPr>
          <a:lstStyle/>
          <a:p>
            <a:pPr marL="0" indent="0" algn="ctr">
              <a:buNone/>
            </a:pPr>
            <a:r>
              <a:rPr lang="zh-CN" altLang="en-US" sz="11175" b="1" dirty="0">
                <a:solidFill>
                  <a:srgbClr val="000000"/>
                </a:solidFill>
                <a:latin typeface="方正兰亭超细黑简体" panose="02000000000000000000" pitchFamily="2" charset="-122"/>
                <a:ea typeface="方正兰亭超细黑简体" panose="02000000000000000000" pitchFamily="2" charset="-122"/>
              </a:rPr>
              <a:t>黄金三问</a:t>
            </a:r>
            <a:endParaRPr lang="zh-CN" altLang="en-US" sz="2700" b="1" dirty="0">
              <a:solidFill>
                <a:srgbClr val="000000"/>
              </a:solidFill>
              <a:latin typeface="方正兰亭超细黑简体" panose="02000000000000000000" pitchFamily="2" charset="-122"/>
              <a:ea typeface="方正兰亭超细黑简体" panose="02000000000000000000"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2948" y="2622650"/>
            <a:ext cx="4838105" cy="1612702"/>
          </a:xfrm>
          <a:prstGeom prst="rect">
            <a:avLst/>
          </a:prstGeom>
        </p:spPr>
      </p:pic>
      <p:sp>
        <p:nvSpPr>
          <p:cNvPr id="6" name="Title 1"/>
          <p:cNvSpPr txBox="1"/>
          <p:nvPr/>
        </p:nvSpPr>
        <p:spPr bwMode="auto">
          <a:xfrm>
            <a:off x="2541389" y="3155240"/>
            <a:ext cx="817736"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Why?</a:t>
            </a:r>
            <a:endParaRPr lang="zh-CN" altLang="en-US" sz="1350" dirty="0">
              <a:solidFill>
                <a:schemeClr val="bg1"/>
              </a:solidFill>
            </a:endParaRPr>
          </a:p>
        </p:txBody>
      </p:sp>
      <p:sp>
        <p:nvSpPr>
          <p:cNvPr id="7" name="Title 1"/>
          <p:cNvSpPr txBox="1"/>
          <p:nvPr/>
        </p:nvSpPr>
        <p:spPr bwMode="auto">
          <a:xfrm>
            <a:off x="4105871" y="3155240"/>
            <a:ext cx="1023342"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What?</a:t>
            </a:r>
            <a:endParaRPr lang="zh-CN" altLang="en-US" sz="1350" dirty="0">
              <a:solidFill>
                <a:schemeClr val="bg1"/>
              </a:solidFill>
            </a:endParaRPr>
          </a:p>
        </p:txBody>
      </p:sp>
      <p:sp>
        <p:nvSpPr>
          <p:cNvPr id="8" name="Title 1"/>
          <p:cNvSpPr txBox="1"/>
          <p:nvPr/>
        </p:nvSpPr>
        <p:spPr bwMode="auto">
          <a:xfrm>
            <a:off x="5838452" y="3155240"/>
            <a:ext cx="817736"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How?</a:t>
            </a:r>
            <a:endParaRPr lang="zh-CN" altLang="en-US" sz="135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2947" y="2622650"/>
            <a:ext cx="4832747" cy="1963638"/>
          </a:xfrm>
          <a:prstGeom prst="rect">
            <a:avLst/>
          </a:prstGeom>
        </p:spPr>
      </p:pic>
      <p:sp>
        <p:nvSpPr>
          <p:cNvPr id="6" name="Title 1"/>
          <p:cNvSpPr txBox="1"/>
          <p:nvPr/>
        </p:nvSpPr>
        <p:spPr bwMode="auto">
          <a:xfrm>
            <a:off x="2541389" y="3155240"/>
            <a:ext cx="817736"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Why?</a:t>
            </a:r>
            <a:endParaRPr lang="zh-CN" altLang="en-US" sz="1350" dirty="0">
              <a:solidFill>
                <a:schemeClr val="bg1"/>
              </a:solidFill>
            </a:endParaRPr>
          </a:p>
        </p:txBody>
      </p:sp>
      <p:sp>
        <p:nvSpPr>
          <p:cNvPr id="7" name="Title 1"/>
          <p:cNvSpPr txBox="1"/>
          <p:nvPr/>
        </p:nvSpPr>
        <p:spPr bwMode="auto">
          <a:xfrm>
            <a:off x="4105871" y="3155240"/>
            <a:ext cx="1023342"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What?</a:t>
            </a:r>
            <a:endParaRPr lang="zh-CN" altLang="en-US" sz="1350" dirty="0">
              <a:solidFill>
                <a:schemeClr val="bg1"/>
              </a:solidFill>
            </a:endParaRPr>
          </a:p>
        </p:txBody>
      </p:sp>
      <p:sp>
        <p:nvSpPr>
          <p:cNvPr id="8" name="Title 1"/>
          <p:cNvSpPr txBox="1"/>
          <p:nvPr/>
        </p:nvSpPr>
        <p:spPr bwMode="auto">
          <a:xfrm>
            <a:off x="5838452" y="3155240"/>
            <a:ext cx="817736"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How?</a:t>
            </a:r>
            <a:endParaRPr lang="zh-CN" altLang="en-US" sz="1350" dirty="0">
              <a:solidFill>
                <a:schemeClr val="bg1"/>
              </a:solidFill>
            </a:endParaRPr>
          </a:p>
        </p:txBody>
      </p:sp>
      <p:sp>
        <p:nvSpPr>
          <p:cNvPr id="5" name="Rectangle 4"/>
          <p:cNvSpPr/>
          <p:nvPr/>
        </p:nvSpPr>
        <p:spPr>
          <a:xfrm>
            <a:off x="3768328" y="2622650"/>
            <a:ext cx="3217367" cy="16127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endParaRPr lang="zh-CN" altLang="en-US" sz="1015" dirty="0">
              <a:solidFill>
                <a:schemeClr val="accent4"/>
              </a:solidFill>
            </a:endParaRPr>
          </a:p>
        </p:txBody>
      </p:sp>
      <p:pic>
        <p:nvPicPr>
          <p:cNvPr id="11" name="Picture 10"/>
          <p:cNvPicPr>
            <a:picLocks noChangeAspect="1"/>
          </p:cNvPicPr>
          <p:nvPr/>
        </p:nvPicPr>
        <p:blipFill>
          <a:blip r:embed="rId3"/>
          <a:stretch>
            <a:fillRect/>
          </a:stretch>
        </p:blipFill>
        <p:spPr>
          <a:xfrm>
            <a:off x="3747567" y="2622650"/>
            <a:ext cx="3238127" cy="19636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1881378"/>
            <a:ext cx="6857999" cy="4132460"/>
          </a:xfrm>
          <a:prstGeom prst="rect">
            <a:avLst/>
          </a:prstGeom>
        </p:spPr>
      </p:pic>
      <p:sp>
        <p:nvSpPr>
          <p:cNvPr id="6" name="Title 1"/>
          <p:cNvSpPr txBox="1"/>
          <p:nvPr/>
        </p:nvSpPr>
        <p:spPr bwMode="auto">
          <a:xfrm>
            <a:off x="2471558" y="2094191"/>
            <a:ext cx="4200883"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r"/>
            <a:r>
              <a:rPr lang="zh-CN" altLang="en-US" sz="3600" dirty="0"/>
              <a:t>太多的领导力模型！</a:t>
            </a:r>
            <a:endParaRPr lang="zh-CN" altLang="en-US" sz="27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9680" y="2341851"/>
            <a:ext cx="6849195" cy="194167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0242" name="Picture 2" descr="Image result for situational leader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2035580"/>
            <a:ext cx="1968527" cy="186405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p:nvPr/>
        </p:nvSpPr>
        <p:spPr bwMode="auto">
          <a:xfrm>
            <a:off x="1645920" y="3957451"/>
            <a:ext cx="1298948" cy="449073"/>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zh-CN" altLang="en-US" sz="2100" dirty="0"/>
              <a:t>情景领导力模型</a:t>
            </a:r>
            <a:endParaRPr lang="zh-CN" altLang="en-US" sz="2100" dirty="0"/>
          </a:p>
        </p:txBody>
      </p:sp>
      <p:pic>
        <p:nvPicPr>
          <p:cNvPr id="10244" name="Picture 4" descr="Image result for disc leade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8945" y="2054774"/>
            <a:ext cx="1832474" cy="18448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p:nvPr/>
        </p:nvSpPr>
        <p:spPr bwMode="auto">
          <a:xfrm>
            <a:off x="4087772" y="3936392"/>
            <a:ext cx="1298948" cy="449073"/>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2100" dirty="0" err="1"/>
              <a:t>DiSC</a:t>
            </a:r>
            <a:r>
              <a:rPr lang="zh-CN" altLang="en-US" sz="2100" dirty="0"/>
              <a:t>领导力模型</a:t>
            </a:r>
            <a:endParaRPr lang="zh-CN" altLang="en-US" sz="2100" dirty="0"/>
          </a:p>
        </p:txBody>
      </p:sp>
      <p:pic>
        <p:nvPicPr>
          <p:cNvPr id="10246" name="Picture 6" descr="Image result for quiet leader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952" y="1946791"/>
            <a:ext cx="1446530" cy="217415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nvSpPr>
        <p:spPr bwMode="auto">
          <a:xfrm>
            <a:off x="6104109" y="4100984"/>
            <a:ext cx="1298948" cy="449073"/>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2100" dirty="0"/>
              <a:t>Quiet leadership</a:t>
            </a:r>
            <a:endParaRPr lang="zh-CN" altLang="en-US" sz="2100" dirty="0"/>
          </a:p>
        </p:txBody>
      </p:sp>
      <p:cxnSp>
        <p:nvCxnSpPr>
          <p:cNvPr id="6" name="Straight Connector 5"/>
          <p:cNvCxnSpPr/>
          <p:nvPr/>
        </p:nvCxnSpPr>
        <p:spPr>
          <a:xfrm>
            <a:off x="3983420" y="2595192"/>
            <a:ext cx="7170" cy="1106201"/>
          </a:xfrm>
          <a:prstGeom prst="line">
            <a:avLst/>
          </a:prstGeom>
          <a:ln w="19050">
            <a:prstDash val="dash"/>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6133095" y="2769391"/>
            <a:ext cx="7170" cy="1106201"/>
          </a:xfrm>
          <a:prstGeom prst="line">
            <a:avLst/>
          </a:prstGeom>
          <a:ln w="19050">
            <a:prstDash val="dash"/>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3221" y="1481138"/>
            <a:ext cx="5915025" cy="994172"/>
          </a:xfrm>
        </p:spPr>
        <p:txBody>
          <a:bodyPr>
            <a:normAutofit/>
          </a:bodyPr>
          <a:lstStyle/>
          <a:p>
            <a:r>
              <a:rPr lang="zh-CN" altLang="en-US" dirty="0" smtClean="0">
                <a:latin typeface="微软雅黑" panose="020B0503020204020204" charset="-122"/>
                <a:ea typeface="微软雅黑" panose="020B0503020204020204" charset="-122"/>
              </a:rPr>
              <a:t>还有更多</a:t>
            </a:r>
            <a:r>
              <a:rPr lang="en-US" altLang="zh-CN" dirty="0" smtClean="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pic>
        <p:nvPicPr>
          <p:cNvPr id="5" name="Picture 4"/>
          <p:cNvPicPr>
            <a:picLocks noChangeAspect="1"/>
          </p:cNvPicPr>
          <p:nvPr/>
        </p:nvPicPr>
        <p:blipFill>
          <a:blip r:embed="rId2"/>
          <a:stretch>
            <a:fillRect/>
          </a:stretch>
        </p:blipFill>
        <p:spPr>
          <a:xfrm>
            <a:off x="1749474" y="2174732"/>
            <a:ext cx="2300507" cy="2062368"/>
          </a:xfrm>
          <a:prstGeom prst="rect">
            <a:avLst/>
          </a:prstGeom>
        </p:spPr>
      </p:pic>
      <p:sp>
        <p:nvSpPr>
          <p:cNvPr id="6" name="Title 1"/>
          <p:cNvSpPr txBox="1"/>
          <p:nvPr/>
        </p:nvSpPr>
        <p:spPr bwMode="auto">
          <a:xfrm>
            <a:off x="2141295" y="4237100"/>
            <a:ext cx="1699184" cy="440026"/>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dirty="0"/>
              <a:t>Transformational leadership</a:t>
            </a:r>
            <a:endParaRPr lang="zh-CN" altLang="en-US" dirty="0"/>
          </a:p>
        </p:txBody>
      </p:sp>
      <p:pic>
        <p:nvPicPr>
          <p:cNvPr id="8" name="Picture 7"/>
          <p:cNvPicPr>
            <a:picLocks noChangeAspect="1"/>
          </p:cNvPicPr>
          <p:nvPr/>
        </p:nvPicPr>
        <p:blipFill>
          <a:blip r:embed="rId3"/>
          <a:stretch>
            <a:fillRect/>
          </a:stretch>
        </p:blipFill>
        <p:spPr>
          <a:xfrm>
            <a:off x="4625441" y="2181146"/>
            <a:ext cx="3039059" cy="2055954"/>
          </a:xfrm>
          <a:prstGeom prst="rect">
            <a:avLst/>
          </a:prstGeom>
        </p:spPr>
      </p:pic>
      <p:sp>
        <p:nvSpPr>
          <p:cNvPr id="9" name="Title 1"/>
          <p:cNvSpPr txBox="1"/>
          <p:nvPr/>
        </p:nvSpPr>
        <p:spPr bwMode="auto">
          <a:xfrm>
            <a:off x="5559611" y="4247597"/>
            <a:ext cx="1362397" cy="440026"/>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zh-CN" altLang="en-US" dirty="0"/>
              <a:t>教练式领导</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1" descr="tumblr_n1eqnyk4p51r2tuixo1_400"/>
          <p:cNvPicPr>
            <a:picLocks noGrp="1" noChangeAspect="1"/>
          </p:cNvPicPr>
          <p:nvPr isPhoto="1"/>
        </p:nvPicPr>
        <p:blipFill>
          <a:blip r:embed="rId2">
            <a:lum/>
          </a:blip>
          <a:stretch>
            <a:fillRect/>
          </a:stretch>
        </p:blipFill>
        <p:spPr>
          <a:xfrm>
            <a:off x="2268364" y="2220516"/>
            <a:ext cx="4825049" cy="378023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1257246" y="1964524"/>
            <a:ext cx="3693748" cy="287270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zh-CN" altLang="zh-CN" sz="1200" dirty="0" smtClean="0">
                <a:solidFill>
                  <a:schemeClr val="tx1"/>
                </a:solidFill>
                <a:latin typeface="微软雅黑" panose="020B0503020204020204" charset="-122"/>
                <a:ea typeface="微软雅黑" panose="020B0503020204020204" charset="-122"/>
                <a:cs typeface="微软雅黑" panose="020B0503020204020204" charset="-122"/>
              </a:rPr>
              <a:t>现任</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rPr>
              <a:t>诺基亚通信成都研发中心研发经理，成都敏捷和技术社区活跃分子</a:t>
            </a:r>
            <a:endPar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endParaRPr>
          </a:p>
          <a:p>
            <a:pPr marL="171450" indent="-171450">
              <a:lnSpc>
                <a:spcPct val="150000"/>
              </a:lnSpc>
              <a:buFont typeface="Arial" panose="020B0604020202020204" pitchFamily="34" charset="0"/>
              <a:buChar char="•"/>
            </a:pPr>
            <a:r>
              <a:rPr lang="zh-CN" altLang="zh-CN" sz="1200" dirty="0" smtClean="0">
                <a:solidFill>
                  <a:schemeClr val="tx1"/>
                </a:solidFill>
                <a:latin typeface="微软雅黑" panose="020B0503020204020204" charset="-122"/>
                <a:ea typeface="微软雅黑" panose="020B0503020204020204" charset="-122"/>
                <a:cs typeface="微软雅黑" panose="020B0503020204020204" charset="-122"/>
              </a:rPr>
              <a:t>毕业于</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rPr>
              <a:t>北京大学，</a:t>
            </a:r>
            <a:r>
              <a:rPr lang="zh-CN" altLang="zh-CN" sz="1200" dirty="0">
                <a:solidFill>
                  <a:schemeClr val="tx1"/>
                </a:solidFill>
                <a:latin typeface="微软雅黑" panose="020B0503020204020204" charset="-122"/>
                <a:ea typeface="微软雅黑" panose="020B0503020204020204" charset="-122"/>
                <a:cs typeface="微软雅黑" panose="020B0503020204020204" charset="-122"/>
              </a:rPr>
              <a:t>曾先后就职于</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rPr>
              <a:t>IBM</a:t>
            </a:r>
            <a:r>
              <a:rPr lang="zh-CN" altLang="zh-CN" sz="1200" dirty="0">
                <a:solidFill>
                  <a:schemeClr val="tx1"/>
                </a:solidFill>
                <a:latin typeface="微软雅黑" panose="020B0503020204020204" charset="-122"/>
                <a:ea typeface="微软雅黑" panose="020B0503020204020204" charset="-122"/>
                <a:cs typeface="微软雅黑" panose="020B0503020204020204" charset="-122"/>
              </a:rPr>
              <a:t>中国开发中心</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rPr>
              <a:t>(CDL)</a:t>
            </a:r>
            <a:r>
              <a:rPr lang="zh-CN" altLang="zh-CN" sz="1200" dirty="0">
                <a:solidFill>
                  <a:schemeClr val="tx1"/>
                </a:solidFill>
                <a:latin typeface="微软雅黑" panose="020B0503020204020204" charset="-122"/>
                <a:ea typeface="微软雅黑" panose="020B0503020204020204" charset="-122"/>
                <a:cs typeface="微软雅黑" panose="020B0503020204020204" charset="-122"/>
              </a:rPr>
              <a:t>以及爱尔兰国家软件工程研究院</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1200" dirty="0" err="1">
                <a:solidFill>
                  <a:schemeClr val="tx1"/>
                </a:solidFill>
                <a:latin typeface="微软雅黑" panose="020B0503020204020204" charset="-122"/>
                <a:ea typeface="微软雅黑" panose="020B0503020204020204" charset="-122"/>
                <a:cs typeface="微软雅黑" panose="020B0503020204020204" charset="-122"/>
              </a:rPr>
              <a:t>Lero</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rPr>
              <a:t>)</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rPr>
              <a:t>，做过程序员，项目经理，敏捷教练，工程教练，现在作技术团队管理</a:t>
            </a:r>
            <a:endPar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endParaRPr>
          </a:p>
          <a:p>
            <a:pPr marL="171450" indent="-171450">
              <a:lnSpc>
                <a:spcPct val="150000"/>
              </a:lnSpc>
              <a:buFont typeface="Arial" panose="020B0604020202020204" pitchFamily="34" charset="0"/>
              <a:buChar char="•"/>
            </a:pP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rPr>
              <a:t>喜欢分享和交流，作为分享嘉宾参与了敏捷之旅成都站，中生代成都技术分享，</a:t>
            </a:r>
            <a:r>
              <a:rPr lang="en-US" altLang="zh-CN" sz="1200" dirty="0" smtClean="0">
                <a:solidFill>
                  <a:schemeClr val="tx1"/>
                </a:solidFill>
                <a:latin typeface="微软雅黑" panose="020B0503020204020204" charset="-122"/>
                <a:ea typeface="微软雅黑" panose="020B0503020204020204" charset="-122"/>
                <a:cs typeface="微软雅黑" panose="020B0503020204020204" charset="-122"/>
              </a:rPr>
              <a:t>TOP100</a:t>
            </a:r>
            <a:r>
              <a:rPr lang="zh-CN" altLang="en-US" sz="1200" dirty="0" smtClean="0">
                <a:solidFill>
                  <a:schemeClr val="tx1"/>
                </a:solidFill>
                <a:latin typeface="微软雅黑" panose="020B0503020204020204" charset="-122"/>
                <a:ea typeface="微软雅黑" panose="020B0503020204020204" charset="-122"/>
                <a:cs typeface="微软雅黑" panose="020B0503020204020204" charset="-122"/>
              </a:rPr>
              <a:t>大会，四川省互联网大会等活动</a:t>
            </a:r>
            <a:endParaRPr lang="zh-CN" altLang="en-US" sz="1200" dirty="0">
              <a:solidFill>
                <a:schemeClr val="tx1"/>
              </a:solidFill>
              <a:latin typeface="微软雅黑" panose="020B0503020204020204" charset="-122"/>
              <a:ea typeface="微软雅黑" panose="020B0503020204020204" charset="-122"/>
              <a:cs typeface="微软雅黑" panose="020B0503020204020204" charset="-122"/>
            </a:endParaRPr>
          </a:p>
          <a:p>
            <a:pPr marL="171450" indent="-171450">
              <a:lnSpc>
                <a:spcPct val="150000"/>
              </a:lnSpc>
              <a:buFont typeface="Arial" panose="020B0604020202020204" pitchFamily="34" charset="0"/>
              <a:buChar char="•"/>
            </a:pPr>
            <a:r>
              <a:rPr kumimoji="1" lang="zh-CN" altLang="en-US" sz="1200" dirty="0" smtClean="0">
                <a:solidFill>
                  <a:schemeClr val="tx1"/>
                </a:solidFill>
                <a:latin typeface="微软雅黑" panose="020B0503020204020204" charset="-122"/>
                <a:ea typeface="微软雅黑" panose="020B0503020204020204" charset="-122"/>
                <a:cs typeface="微软雅黑" panose="020B0503020204020204" charset="-122"/>
              </a:rPr>
              <a:t>目前专注于探索利用教练技术打造高绩效团队之路</a:t>
            </a:r>
            <a:endParaRPr kumimoji="1" lang="zh-CN" altLang="en-US" sz="12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2" name="Picture 1"/>
          <p:cNvPicPr>
            <a:picLocks noChangeAspect="1"/>
          </p:cNvPicPr>
          <p:nvPr/>
        </p:nvPicPr>
        <p:blipFill>
          <a:blip r:embed="rId2"/>
          <a:stretch>
            <a:fillRect/>
          </a:stretch>
        </p:blipFill>
        <p:spPr>
          <a:xfrm>
            <a:off x="4916859" y="1964524"/>
            <a:ext cx="3084141" cy="217542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928837" y="2030611"/>
            <a:ext cx="5286327" cy="39701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4938" y="2321720"/>
            <a:ext cx="6415088" cy="2621756"/>
          </a:xfrm>
        </p:spPr>
        <p:txBody>
          <a:bodyPr>
            <a:normAutofit/>
          </a:bodyPr>
          <a:lstStyle/>
          <a:p>
            <a:pPr algn="ctr"/>
            <a:r>
              <a:rPr lang="zh-CN" altLang="en-US" sz="6750" dirty="0">
                <a:latin typeface="微软雅黑" panose="020B0503020204020204" charset="-122"/>
                <a:ea typeface="微软雅黑" panose="020B0503020204020204" charset="-122"/>
              </a:rPr>
              <a:t>我该怎么办</a:t>
            </a:r>
            <a:r>
              <a:rPr lang="en-US" altLang="zh-CN" sz="6750" dirty="0">
                <a:latin typeface="微软雅黑" panose="020B0503020204020204" charset="-122"/>
                <a:ea typeface="微软雅黑" panose="020B0503020204020204" charset="-122"/>
              </a:rPr>
              <a:t>?</a:t>
            </a:r>
            <a:br>
              <a:rPr lang="en-US" altLang="zh-CN" sz="6750" dirty="0">
                <a:latin typeface="微软雅黑" panose="020B0503020204020204" charset="-122"/>
                <a:ea typeface="微软雅黑" panose="020B0503020204020204" charset="-122"/>
              </a:rPr>
            </a:br>
            <a:r>
              <a:rPr lang="zh-CN" altLang="en-US" sz="2025" dirty="0">
                <a:solidFill>
                  <a:srgbClr val="FF0000"/>
                </a:solidFill>
                <a:latin typeface="微软雅黑" panose="020B0503020204020204" charset="-122"/>
                <a:ea typeface="微软雅黑" panose="020B0503020204020204" charset="-122"/>
              </a:rPr>
              <a:t>在软件团队引入</a:t>
            </a:r>
            <a:r>
              <a:rPr lang="en-US" altLang="zh-CN" sz="2025" dirty="0">
                <a:solidFill>
                  <a:srgbClr val="FF0000"/>
                </a:solidFill>
                <a:latin typeface="微软雅黑" panose="020B0503020204020204" charset="-122"/>
                <a:ea typeface="微软雅黑" panose="020B0503020204020204" charset="-122"/>
              </a:rPr>
              <a:t>Scrum</a:t>
            </a:r>
            <a:r>
              <a:rPr lang="zh-CN" altLang="en-US" sz="2025" dirty="0">
                <a:solidFill>
                  <a:srgbClr val="FF0000"/>
                </a:solidFill>
                <a:latin typeface="微软雅黑" panose="020B0503020204020204" charset="-122"/>
                <a:ea typeface="微软雅黑" panose="020B0503020204020204" charset="-122"/>
              </a:rPr>
              <a:t>敏捷开发模式</a:t>
            </a:r>
            <a:br>
              <a:rPr lang="en-US" altLang="zh-CN" sz="2025" dirty="0">
                <a:solidFill>
                  <a:srgbClr val="FF0000"/>
                </a:solidFill>
                <a:latin typeface="微软雅黑" panose="020B0503020204020204" charset="-122"/>
                <a:ea typeface="微软雅黑" panose="020B0503020204020204" charset="-122"/>
              </a:rPr>
            </a:br>
            <a:r>
              <a:rPr lang="zh-CN" altLang="en-US" sz="2025" dirty="0">
                <a:solidFill>
                  <a:srgbClr val="FF0000"/>
                </a:solidFill>
                <a:latin typeface="微软雅黑" panose="020B0503020204020204" charset="-122"/>
                <a:ea typeface="微软雅黑" panose="020B0503020204020204" charset="-122"/>
              </a:rPr>
              <a:t>空降到一个软件开发团队</a:t>
            </a:r>
            <a:br>
              <a:rPr lang="en-US" altLang="zh-CN" sz="2025" dirty="0">
                <a:solidFill>
                  <a:srgbClr val="FF0000"/>
                </a:solidFill>
                <a:latin typeface="微软雅黑" panose="020B0503020204020204" charset="-122"/>
                <a:ea typeface="微软雅黑" panose="020B0503020204020204" charset="-122"/>
              </a:rPr>
            </a:br>
            <a:r>
              <a:rPr lang="zh-CN" altLang="en-US" sz="2025" dirty="0">
                <a:solidFill>
                  <a:srgbClr val="FF0000"/>
                </a:solidFill>
                <a:latin typeface="微软雅黑" panose="020B0503020204020204" charset="-122"/>
                <a:ea typeface="微软雅黑" panose="020B0503020204020204" charset="-122"/>
              </a:rPr>
              <a:t>软件开发团队士气低落</a:t>
            </a:r>
            <a:endParaRPr lang="zh-CN" altLang="en-US" sz="11195" dirty="0">
              <a:solidFill>
                <a:srgbClr val="FF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43000" y="1931349"/>
            <a:ext cx="6858000" cy="406940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33538" y="3045620"/>
            <a:ext cx="5915025" cy="1964531"/>
          </a:xfrm>
        </p:spPr>
        <p:txBody>
          <a:bodyPr>
            <a:normAutofit fontScale="90000"/>
          </a:bodyPr>
          <a:lstStyle/>
          <a:p>
            <a:pPr algn="ctr"/>
            <a:r>
              <a:rPr lang="zh-CN" altLang="en-US" sz="4050" dirty="0">
                <a:latin typeface="微软雅黑" panose="020B0503020204020204" charset="-122"/>
                <a:ea typeface="微软雅黑" panose="020B0503020204020204" charset="-122"/>
              </a:rPr>
              <a:t>提升软件团队领导力的模式（</a:t>
            </a:r>
            <a:r>
              <a:rPr lang="en-US" altLang="zh-CN" sz="4050" dirty="0">
                <a:latin typeface="微软雅黑" panose="020B0503020204020204" charset="-122"/>
                <a:ea typeface="微软雅黑" panose="020B0503020204020204" charset="-122"/>
              </a:rPr>
              <a:t>Pattern</a:t>
            </a:r>
            <a:r>
              <a:rPr lang="zh-CN" altLang="en-US" sz="4050" dirty="0">
                <a:latin typeface="微软雅黑" panose="020B0503020204020204" charset="-122"/>
                <a:ea typeface="微软雅黑" panose="020B0503020204020204" charset="-122"/>
              </a:rPr>
              <a:t>）</a:t>
            </a:r>
            <a:br>
              <a:rPr lang="en-US" altLang="zh-CN" sz="6750" dirty="0">
                <a:latin typeface="微软雅黑" panose="020B0503020204020204" charset="-122"/>
                <a:ea typeface="微软雅黑" panose="020B0503020204020204" charset="-122"/>
              </a:rPr>
            </a:br>
            <a:r>
              <a:rPr lang="zh-CN" altLang="en-US" sz="2025" dirty="0">
                <a:solidFill>
                  <a:srgbClr val="FF0000"/>
                </a:solidFill>
                <a:latin typeface="微软雅黑" panose="020B0503020204020204" charset="-122"/>
                <a:ea typeface="微软雅黑" panose="020B0503020204020204" charset="-122"/>
              </a:rPr>
              <a:t>讨论范围：软件团队</a:t>
            </a:r>
            <a:br>
              <a:rPr lang="en-US" altLang="zh-CN" sz="2025" dirty="0">
                <a:solidFill>
                  <a:srgbClr val="FF0000"/>
                </a:solidFill>
                <a:latin typeface="微软雅黑" panose="020B0503020204020204" charset="-122"/>
                <a:ea typeface="微软雅黑" panose="020B0503020204020204" charset="-122"/>
              </a:rPr>
            </a:br>
            <a:endParaRPr lang="zh-CN" altLang="en-US" sz="11195" dirty="0">
              <a:solidFill>
                <a:srgbClr val="FF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8147" y="2632175"/>
            <a:ext cx="5390851" cy="1796951"/>
          </a:xfrm>
          <a:prstGeom prst="rect">
            <a:avLst/>
          </a:prstGeom>
        </p:spPr>
      </p:pic>
      <p:sp>
        <p:nvSpPr>
          <p:cNvPr id="6" name="Title 1"/>
          <p:cNvSpPr txBox="1"/>
          <p:nvPr/>
        </p:nvSpPr>
        <p:spPr bwMode="auto">
          <a:xfrm>
            <a:off x="2236589" y="3164765"/>
            <a:ext cx="874966" cy="433816"/>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Why?</a:t>
            </a:r>
            <a:endParaRPr lang="zh-CN" altLang="en-US" sz="1350" dirty="0">
              <a:solidFill>
                <a:schemeClr val="bg1"/>
              </a:solidFill>
            </a:endParaRPr>
          </a:p>
        </p:txBody>
      </p:sp>
      <p:sp>
        <p:nvSpPr>
          <p:cNvPr id="7" name="Title 1"/>
          <p:cNvSpPr txBox="1"/>
          <p:nvPr/>
        </p:nvSpPr>
        <p:spPr bwMode="auto">
          <a:xfrm>
            <a:off x="3801070" y="3164765"/>
            <a:ext cx="1094962" cy="433816"/>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What?</a:t>
            </a:r>
            <a:endParaRPr lang="zh-CN" altLang="en-US" sz="1350" dirty="0">
              <a:solidFill>
                <a:schemeClr val="bg1"/>
              </a:solidFill>
            </a:endParaRPr>
          </a:p>
        </p:txBody>
      </p:sp>
      <p:sp>
        <p:nvSpPr>
          <p:cNvPr id="8" name="Title 1"/>
          <p:cNvSpPr txBox="1"/>
          <p:nvPr/>
        </p:nvSpPr>
        <p:spPr bwMode="auto">
          <a:xfrm>
            <a:off x="5533652" y="3164765"/>
            <a:ext cx="874966" cy="433816"/>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How?</a:t>
            </a:r>
            <a:endParaRPr lang="zh-CN" altLang="en-US" sz="1350" dirty="0">
              <a:solidFill>
                <a:schemeClr val="bg1"/>
              </a:solidFill>
            </a:endParaRPr>
          </a:p>
        </p:txBody>
      </p:sp>
      <p:sp>
        <p:nvSpPr>
          <p:cNvPr id="9" name="Rectangle 8"/>
          <p:cNvSpPr/>
          <p:nvPr/>
        </p:nvSpPr>
        <p:spPr>
          <a:xfrm>
            <a:off x="1711189" y="2632175"/>
            <a:ext cx="1856704" cy="17969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endParaRPr lang="zh-CN" altLang="en-US" sz="1015" dirty="0">
              <a:solidFill>
                <a:schemeClr val="accent4"/>
              </a:solidFill>
            </a:endParaRPr>
          </a:p>
        </p:txBody>
      </p:sp>
      <p:sp>
        <p:nvSpPr>
          <p:cNvPr id="10" name="Rectangle 9"/>
          <p:cNvSpPr/>
          <p:nvPr/>
        </p:nvSpPr>
        <p:spPr>
          <a:xfrm>
            <a:off x="5096546" y="2632175"/>
            <a:ext cx="1856704" cy="17969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endParaRPr lang="zh-CN" altLang="en-US" sz="1015" dirty="0">
              <a:solidFill>
                <a:schemeClr val="accent4"/>
              </a:solidFill>
            </a:endParaRPr>
          </a:p>
        </p:txBody>
      </p:sp>
      <p:pic>
        <p:nvPicPr>
          <p:cNvPr id="11" name="Picture 10"/>
          <p:cNvPicPr>
            <a:picLocks noChangeAspect="1"/>
          </p:cNvPicPr>
          <p:nvPr/>
        </p:nvPicPr>
        <p:blipFill>
          <a:blip r:embed="rId3"/>
          <a:stretch>
            <a:fillRect/>
          </a:stretch>
        </p:blipFill>
        <p:spPr>
          <a:xfrm>
            <a:off x="1704938" y="2639318"/>
            <a:ext cx="1761131" cy="1785011"/>
          </a:xfrm>
          <a:prstGeom prst="rect">
            <a:avLst/>
          </a:prstGeom>
        </p:spPr>
      </p:pic>
      <p:sp>
        <p:nvSpPr>
          <p:cNvPr id="12" name="Rectangle 11"/>
          <p:cNvSpPr/>
          <p:nvPr/>
        </p:nvSpPr>
        <p:spPr>
          <a:xfrm>
            <a:off x="3457837" y="2632175"/>
            <a:ext cx="1856704" cy="17969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endParaRPr lang="zh-CN" altLang="en-US" sz="1015" dirty="0">
              <a:solidFill>
                <a:schemeClr val="accent4"/>
              </a:solidFill>
            </a:endParaRPr>
          </a:p>
        </p:txBody>
      </p:sp>
      <p:pic>
        <p:nvPicPr>
          <p:cNvPr id="5" name="Picture 4"/>
          <p:cNvPicPr>
            <a:picLocks noChangeAspect="1"/>
          </p:cNvPicPr>
          <p:nvPr/>
        </p:nvPicPr>
        <p:blipFill>
          <a:blip r:embed="rId4"/>
          <a:stretch>
            <a:fillRect/>
          </a:stretch>
        </p:blipFill>
        <p:spPr>
          <a:xfrm>
            <a:off x="3474298" y="2639318"/>
            <a:ext cx="3764699" cy="1785011"/>
          </a:xfrm>
          <a:prstGeom prst="rect">
            <a:avLst/>
          </a:prstGeom>
        </p:spPr>
      </p:pic>
      <p:sp>
        <p:nvSpPr>
          <p:cNvPr id="13" name="Title 1"/>
          <p:cNvSpPr txBox="1"/>
          <p:nvPr/>
        </p:nvSpPr>
        <p:spPr bwMode="auto">
          <a:xfrm>
            <a:off x="1974707" y="3171908"/>
            <a:ext cx="1094962" cy="433816"/>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What?</a:t>
            </a:r>
            <a:endParaRPr lang="zh-CN" altLang="en-US" sz="135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4338" name="Picture 2" descr="Image result for design pattern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81808"/>
            <a:ext cx="2215991" cy="276177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3271838" y="1649372"/>
            <a:ext cx="4729163" cy="3789403"/>
          </a:xfrm>
        </p:spPr>
        <p:txBody>
          <a:bodyPr>
            <a:normAutofit/>
          </a:bodyPr>
          <a:lstStyle/>
          <a:p>
            <a:pPr algn="ctr"/>
            <a:r>
              <a:rPr lang="zh-CN" altLang="en-US" sz="4050" dirty="0">
                <a:latin typeface="微软雅黑" panose="020B0503020204020204" charset="-122"/>
                <a:ea typeface="微软雅黑" panose="020B0503020204020204" charset="-122"/>
              </a:rPr>
              <a:t>模式</a:t>
            </a:r>
            <a:r>
              <a:rPr lang="en-US" altLang="zh-CN" sz="4050" dirty="0">
                <a:latin typeface="微软雅黑" panose="020B0503020204020204" charset="-122"/>
                <a:ea typeface="微软雅黑" panose="020B0503020204020204" charset="-122"/>
              </a:rPr>
              <a:t>·Pattern</a:t>
            </a:r>
            <a:br>
              <a:rPr lang="en-US" altLang="zh-CN" sz="6750" dirty="0">
                <a:latin typeface="微软雅黑" panose="020B0503020204020204" charset="-122"/>
                <a:ea typeface="微软雅黑" panose="020B0503020204020204" charset="-122"/>
              </a:rPr>
            </a:br>
            <a:r>
              <a:rPr lang="zh-CN" altLang="en-US" sz="1575" dirty="0">
                <a:solidFill>
                  <a:srgbClr val="92D050"/>
                </a:solidFill>
                <a:latin typeface="微软雅黑" panose="020B0503020204020204" charset="-122"/>
                <a:ea typeface="微软雅黑" panose="020B0503020204020204" charset="-122"/>
              </a:rPr>
              <a:t>用来归纳总结常见问题的成功解决方案</a:t>
            </a:r>
            <a:br>
              <a:rPr lang="en-US" altLang="zh-CN" sz="1575" dirty="0">
                <a:solidFill>
                  <a:srgbClr val="92D050"/>
                </a:solidFill>
                <a:latin typeface="微软雅黑" panose="020B0503020204020204" charset="-122"/>
                <a:ea typeface="微软雅黑" panose="020B0503020204020204" charset="-122"/>
              </a:rPr>
            </a:br>
            <a:br>
              <a:rPr lang="en-US" altLang="zh-CN" sz="1575" dirty="0">
                <a:solidFill>
                  <a:srgbClr val="92D050"/>
                </a:solidFill>
                <a:latin typeface="微软雅黑" panose="020B0503020204020204" charset="-122"/>
                <a:ea typeface="微软雅黑" panose="020B0503020204020204" charset="-122"/>
              </a:rPr>
            </a:br>
            <a:r>
              <a:rPr lang="zh-CN" altLang="en-US" sz="1575" dirty="0">
                <a:solidFill>
                  <a:srgbClr val="92D050"/>
                </a:solidFill>
                <a:latin typeface="微软雅黑" panose="020B0503020204020204" charset="-122"/>
                <a:ea typeface="微软雅黑" panose="020B0503020204020204" charset="-122"/>
              </a:rPr>
              <a:t>最先由建筑师</a:t>
            </a:r>
            <a:br>
              <a:rPr lang="en-US" altLang="zh-CN" sz="1575" dirty="0">
                <a:solidFill>
                  <a:srgbClr val="92D050"/>
                </a:solidFill>
                <a:latin typeface="微软雅黑" panose="020B0503020204020204" charset="-122"/>
                <a:ea typeface="微软雅黑" panose="020B0503020204020204" charset="-122"/>
              </a:rPr>
            </a:br>
            <a:r>
              <a:rPr lang="en-US" altLang="zh-CN" sz="1575" dirty="0">
                <a:solidFill>
                  <a:srgbClr val="92D050"/>
                </a:solidFill>
                <a:latin typeface="微软雅黑" panose="020B0503020204020204" charset="-122"/>
                <a:ea typeface="微软雅黑" panose="020B0503020204020204" charset="-122"/>
              </a:rPr>
              <a:t>Christopher Alexander</a:t>
            </a:r>
            <a:r>
              <a:rPr lang="zh-CN" altLang="en-US" sz="1575" dirty="0">
                <a:solidFill>
                  <a:srgbClr val="92D050"/>
                </a:solidFill>
                <a:latin typeface="微软雅黑" panose="020B0503020204020204" charset="-122"/>
                <a:ea typeface="微软雅黑" panose="020B0503020204020204" charset="-122"/>
              </a:rPr>
              <a:t>提出</a:t>
            </a:r>
            <a:br>
              <a:rPr lang="en-US" altLang="zh-CN" sz="1575" dirty="0">
                <a:solidFill>
                  <a:srgbClr val="92D050"/>
                </a:solidFill>
                <a:latin typeface="微软雅黑" panose="020B0503020204020204" charset="-122"/>
                <a:ea typeface="微软雅黑" panose="020B0503020204020204" charset="-122"/>
              </a:rPr>
            </a:br>
            <a:br>
              <a:rPr lang="en-US" altLang="zh-CN" sz="1575" dirty="0">
                <a:solidFill>
                  <a:srgbClr val="92D050"/>
                </a:solidFill>
                <a:latin typeface="微软雅黑" panose="020B0503020204020204" charset="-122"/>
                <a:ea typeface="微软雅黑" panose="020B0503020204020204" charset="-122"/>
              </a:rPr>
            </a:br>
            <a:r>
              <a:rPr lang="zh-CN" altLang="en-US" sz="1575" dirty="0">
                <a:solidFill>
                  <a:srgbClr val="92D050"/>
                </a:solidFill>
                <a:latin typeface="微软雅黑" panose="020B0503020204020204" charset="-122"/>
                <a:ea typeface="微软雅黑" panose="020B0503020204020204" charset="-122"/>
              </a:rPr>
              <a:t>在软件开发社区广泛用于捕捉软件架构、设计、测试等方面的已知答案</a:t>
            </a:r>
            <a:br>
              <a:rPr lang="en-US" altLang="zh-CN" sz="1575" dirty="0">
                <a:solidFill>
                  <a:srgbClr val="FF0000"/>
                </a:solidFill>
                <a:latin typeface="微软雅黑" panose="020B0503020204020204" charset="-122"/>
                <a:ea typeface="微软雅黑" panose="020B0503020204020204" charset="-122"/>
              </a:rPr>
            </a:br>
            <a:endParaRPr lang="zh-CN" altLang="en-US" sz="1575"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125267"/>
            <a:ext cx="6835588" cy="34861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19274"/>
            <a:ext cx="6858000" cy="418147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09750"/>
            <a:ext cx="6858000" cy="4191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7018" r="100000"/>
                    </a14:imgEffect>
                  </a14:imgLayer>
                </a14:imgProps>
              </a:ext>
            </a:extLst>
          </a:blip>
          <a:stretch>
            <a:fillRect/>
          </a:stretch>
        </p:blipFill>
        <p:spPr>
          <a:xfrm>
            <a:off x="1708895" y="2648499"/>
            <a:ext cx="920873" cy="944669"/>
          </a:xfrm>
          <a:prstGeom prst="rect">
            <a:avLst/>
          </a:prstGeom>
        </p:spPr>
      </p:pic>
      <p:sp>
        <p:nvSpPr>
          <p:cNvPr id="5" name="Title 1"/>
          <p:cNvSpPr txBox="1"/>
          <p:nvPr/>
        </p:nvSpPr>
        <p:spPr bwMode="auto">
          <a:xfrm>
            <a:off x="1931382" y="3653516"/>
            <a:ext cx="596923"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r"/>
            <a:r>
              <a:rPr lang="zh-CN" altLang="en-US" sz="1350" dirty="0"/>
              <a:t>我是谁？</a:t>
            </a:r>
            <a:endParaRPr lang="zh-CN" altLang="en-US" sz="1350" dirty="0"/>
          </a:p>
        </p:txBody>
      </p:sp>
      <p:pic>
        <p:nvPicPr>
          <p:cNvPr id="7" name="Picture 6"/>
          <p:cNvPicPr>
            <a:picLocks noChangeAspect="1"/>
          </p:cNvPicPr>
          <p:nvPr/>
        </p:nvPicPr>
        <p:blipFill>
          <a:blip r:embed="rId4"/>
          <a:stretch>
            <a:fillRect/>
          </a:stretch>
        </p:blipFill>
        <p:spPr>
          <a:xfrm>
            <a:off x="4250074" y="2115723"/>
            <a:ext cx="760810" cy="803672"/>
          </a:xfrm>
          <a:prstGeom prst="rect">
            <a:avLst/>
          </a:prstGeom>
        </p:spPr>
      </p:pic>
      <p:sp>
        <p:nvSpPr>
          <p:cNvPr id="8" name="Right Arrow 7"/>
          <p:cNvSpPr/>
          <p:nvPr/>
        </p:nvSpPr>
        <p:spPr>
          <a:xfrm>
            <a:off x="2940504" y="2648499"/>
            <a:ext cx="3690686" cy="1055771"/>
          </a:xfrm>
          <a:prstGeom prst="rightArrow">
            <a:avLst/>
          </a:prstGeom>
          <a:solidFill>
            <a:srgbClr val="92D05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endParaRPr lang="zh-CN" altLang="en-US" sz="1015" dirty="0">
              <a:solidFill>
                <a:schemeClr val="accent4"/>
              </a:solidFill>
            </a:endParaRPr>
          </a:p>
        </p:txBody>
      </p:sp>
      <p:pic>
        <p:nvPicPr>
          <p:cNvPr id="9" name="Picture 8"/>
          <p:cNvPicPr>
            <a:picLocks noChangeAspect="1"/>
          </p:cNvPicPr>
          <p:nvPr/>
        </p:nvPicPr>
        <p:blipFill>
          <a:blip r:embed="rId5"/>
          <a:stretch>
            <a:fillRect/>
          </a:stretch>
        </p:blipFill>
        <p:spPr>
          <a:xfrm>
            <a:off x="3305658" y="3704270"/>
            <a:ext cx="1151279" cy="76793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4869136" y="3704270"/>
            <a:ext cx="1146739" cy="766882"/>
          </a:xfrm>
          <a:prstGeom prst="rect">
            <a:avLst/>
          </a:prstGeom>
          <a:ln>
            <a:noFill/>
          </a:ln>
          <a:effectLst>
            <a:outerShdw blurRad="292100" dist="139700" dir="2700000" algn="tl" rotWithShape="0">
              <a:srgbClr val="333333">
                <a:alpha val="65000"/>
              </a:srgbClr>
            </a:outerShdw>
          </a:effectLst>
        </p:spPr>
      </p:pic>
      <p:sp>
        <p:nvSpPr>
          <p:cNvPr id="11" name="Title 1"/>
          <p:cNvSpPr txBox="1"/>
          <p:nvPr/>
        </p:nvSpPr>
        <p:spPr bwMode="auto">
          <a:xfrm>
            <a:off x="3594735" y="3043408"/>
            <a:ext cx="2071488"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zh-CN" altLang="en-US" sz="1350" dirty="0" smtClean="0"/>
              <a:t>“六步工作法“打造致胜团队的模式和招式</a:t>
            </a:r>
            <a:endParaRPr lang="zh-CN" altLang="en-US" sz="1350" dirty="0"/>
          </a:p>
        </p:txBody>
      </p:sp>
      <p:pic>
        <p:nvPicPr>
          <p:cNvPr id="1028" name="Picture 4" descr="Image result for happy pers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1190" y="2741446"/>
            <a:ext cx="762095" cy="723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4338" name="Picture 2" descr="Image result for design pattern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377678"/>
            <a:ext cx="2198467" cy="27396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3341467" y="1885950"/>
            <a:ext cx="4659533" cy="3829050"/>
          </a:xfrm>
        </p:spPr>
        <p:txBody>
          <a:bodyPr>
            <a:normAutofit/>
          </a:bodyPr>
          <a:lstStyle/>
          <a:p>
            <a:pPr algn="ctr"/>
            <a:r>
              <a:rPr lang="zh-CN" altLang="en-US" sz="4050" dirty="0">
                <a:latin typeface="微软雅黑" panose="020B0503020204020204" charset="-122"/>
                <a:ea typeface="微软雅黑" panose="020B0503020204020204" charset="-122"/>
              </a:rPr>
              <a:t>模式</a:t>
            </a:r>
            <a:r>
              <a:rPr lang="en-US" altLang="zh-CN" sz="4050" dirty="0">
                <a:latin typeface="微软雅黑" panose="020B0503020204020204" charset="-122"/>
                <a:ea typeface="微软雅黑" panose="020B0503020204020204" charset="-122"/>
              </a:rPr>
              <a:t>·Pattern</a:t>
            </a:r>
            <a:br>
              <a:rPr lang="en-US" altLang="zh-CN" sz="6750" dirty="0">
                <a:latin typeface="微软雅黑" panose="020B0503020204020204" charset="-122"/>
                <a:ea typeface="微软雅黑" panose="020B0503020204020204" charset="-122"/>
              </a:rPr>
            </a:br>
            <a:r>
              <a:rPr lang="zh-CN" altLang="en-US" sz="1575" dirty="0">
                <a:solidFill>
                  <a:srgbClr val="92D050"/>
                </a:solidFill>
                <a:latin typeface="微软雅黑" panose="020B0503020204020204" charset="-122"/>
                <a:ea typeface="微软雅黑" panose="020B0503020204020204" charset="-122"/>
              </a:rPr>
              <a:t>一个设计模式就是一个已被记录的最佳实践或者一个解决方案，而不是一项新发明</a:t>
            </a:r>
            <a:br>
              <a:rPr lang="en-US" altLang="zh-CN" sz="1575" dirty="0">
                <a:solidFill>
                  <a:srgbClr val="92D050"/>
                </a:solidFill>
                <a:latin typeface="微软雅黑" panose="020B0503020204020204" charset="-122"/>
                <a:ea typeface="微软雅黑" panose="020B0503020204020204" charset="-122"/>
              </a:rPr>
            </a:br>
            <a:br>
              <a:rPr lang="en-US" altLang="zh-CN" sz="1575" dirty="0">
                <a:solidFill>
                  <a:srgbClr val="92D050"/>
                </a:solidFill>
                <a:latin typeface="微软雅黑" panose="020B0503020204020204" charset="-122"/>
                <a:ea typeface="微软雅黑" panose="020B0503020204020204" charset="-122"/>
              </a:rPr>
            </a:br>
            <a:r>
              <a:rPr lang="zh-CN" altLang="en-US" sz="1575" dirty="0">
                <a:solidFill>
                  <a:srgbClr val="92D050"/>
                </a:solidFill>
                <a:latin typeface="微软雅黑" panose="020B0503020204020204" charset="-122"/>
                <a:ea typeface="微软雅黑" panose="020B0503020204020204" charset="-122"/>
              </a:rPr>
              <a:t>这个最佳实践或者解决方案已被成功应用在许多环境中，并解决了在某种特定情境中重复发生的某个问题</a:t>
            </a:r>
            <a:br>
              <a:rPr lang="en-US" altLang="zh-CN" sz="1575" dirty="0">
                <a:solidFill>
                  <a:srgbClr val="92D050"/>
                </a:solidFill>
                <a:latin typeface="微软雅黑" panose="020B0503020204020204" charset="-122"/>
                <a:ea typeface="微软雅黑" panose="020B0503020204020204" charset="-122"/>
              </a:rPr>
            </a:br>
            <a:br>
              <a:rPr lang="en-US" altLang="zh-CN" sz="1575" dirty="0">
                <a:solidFill>
                  <a:srgbClr val="92D050"/>
                </a:solidFill>
                <a:latin typeface="微软雅黑" panose="020B0503020204020204" charset="-122"/>
                <a:ea typeface="微软雅黑" panose="020B0503020204020204" charset="-122"/>
              </a:rPr>
            </a:br>
            <a:r>
              <a:rPr lang="zh-CN" altLang="en-US" sz="1575" dirty="0">
                <a:solidFill>
                  <a:srgbClr val="92D050"/>
                </a:solidFill>
                <a:latin typeface="微软雅黑" panose="020B0503020204020204" charset="-122"/>
                <a:ea typeface="微软雅黑" panose="020B0503020204020204" charset="-122"/>
              </a:rPr>
              <a:t>三个要点：</a:t>
            </a:r>
            <a:br>
              <a:rPr lang="en-US" altLang="zh-CN" sz="1575" dirty="0">
                <a:solidFill>
                  <a:srgbClr val="92D050"/>
                </a:solidFill>
                <a:latin typeface="微软雅黑" panose="020B0503020204020204" charset="-122"/>
                <a:ea typeface="微软雅黑" panose="020B0503020204020204" charset="-122"/>
              </a:rPr>
            </a:br>
            <a:r>
              <a:rPr lang="en-US" altLang="zh-CN" sz="1575" dirty="0">
                <a:solidFill>
                  <a:srgbClr val="92D050"/>
                </a:solidFill>
                <a:latin typeface="微软雅黑" panose="020B0503020204020204" charset="-122"/>
                <a:ea typeface="微软雅黑" panose="020B0503020204020204" charset="-122"/>
              </a:rPr>
              <a:t>1. </a:t>
            </a:r>
            <a:r>
              <a:rPr lang="zh-CN" altLang="en-US" sz="1575" dirty="0">
                <a:solidFill>
                  <a:srgbClr val="92D050"/>
                </a:solidFill>
                <a:latin typeface="微软雅黑" panose="020B0503020204020204" charset="-122"/>
                <a:ea typeface="微软雅黑" panose="020B0503020204020204" charset="-122"/>
              </a:rPr>
              <a:t>特定情境</a:t>
            </a:r>
            <a:br>
              <a:rPr lang="en-US" altLang="zh-CN" sz="1575" dirty="0">
                <a:solidFill>
                  <a:srgbClr val="92D050"/>
                </a:solidFill>
                <a:latin typeface="微软雅黑" panose="020B0503020204020204" charset="-122"/>
                <a:ea typeface="微软雅黑" panose="020B0503020204020204" charset="-122"/>
              </a:rPr>
            </a:br>
            <a:r>
              <a:rPr lang="en-US" altLang="zh-CN" sz="1575" dirty="0">
                <a:solidFill>
                  <a:srgbClr val="92D050"/>
                </a:solidFill>
                <a:latin typeface="微软雅黑" panose="020B0503020204020204" charset="-122"/>
                <a:ea typeface="微软雅黑" panose="020B0503020204020204" charset="-122"/>
              </a:rPr>
              <a:t>2. </a:t>
            </a:r>
            <a:r>
              <a:rPr lang="zh-CN" altLang="en-US" sz="1575" dirty="0">
                <a:solidFill>
                  <a:srgbClr val="92D050"/>
                </a:solidFill>
                <a:latin typeface="微软雅黑" panose="020B0503020204020204" charset="-122"/>
                <a:ea typeface="微软雅黑" panose="020B0503020204020204" charset="-122"/>
              </a:rPr>
              <a:t>被经验证明是有效的</a:t>
            </a:r>
            <a:br>
              <a:rPr lang="en-US" altLang="zh-CN" sz="1575" dirty="0">
                <a:solidFill>
                  <a:srgbClr val="92D050"/>
                </a:solidFill>
                <a:latin typeface="微软雅黑" panose="020B0503020204020204" charset="-122"/>
                <a:ea typeface="微软雅黑" panose="020B0503020204020204" charset="-122"/>
              </a:rPr>
            </a:br>
            <a:r>
              <a:rPr lang="en-US" altLang="zh-CN" sz="1575" dirty="0">
                <a:solidFill>
                  <a:srgbClr val="92D050"/>
                </a:solidFill>
                <a:latin typeface="微软雅黑" panose="020B0503020204020204" charset="-122"/>
                <a:ea typeface="微软雅黑" panose="020B0503020204020204" charset="-122"/>
              </a:rPr>
              <a:t>3. </a:t>
            </a:r>
            <a:r>
              <a:rPr lang="zh-CN" altLang="en-US" sz="1575" dirty="0">
                <a:solidFill>
                  <a:srgbClr val="92D050"/>
                </a:solidFill>
                <a:latin typeface="微软雅黑" panose="020B0503020204020204" charset="-122"/>
                <a:ea typeface="微软雅黑" panose="020B0503020204020204" charset="-122"/>
              </a:rPr>
              <a:t>可以复制</a:t>
            </a:r>
            <a:endParaRPr lang="zh-CN" altLang="en-US" sz="1575"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909977" y="1872698"/>
            <a:ext cx="5696712" cy="4128052"/>
          </a:xfrm>
          <a:prstGeom prst="rect">
            <a:avLst/>
          </a:prstGeom>
        </p:spPr>
      </p:pic>
      <p:sp>
        <p:nvSpPr>
          <p:cNvPr id="2" name="Title 1"/>
          <p:cNvSpPr>
            <a:spLocks noGrp="1"/>
          </p:cNvSpPr>
          <p:nvPr>
            <p:ph type="title"/>
          </p:nvPr>
        </p:nvSpPr>
        <p:spPr>
          <a:xfrm>
            <a:off x="2185416" y="1063383"/>
            <a:ext cx="5915025" cy="994172"/>
          </a:xfrm>
        </p:spPr>
        <p:txBody>
          <a:bodyPr>
            <a:normAutofit fontScale="90000"/>
          </a:bodyPr>
          <a:lstStyle/>
          <a:p>
            <a:pPr algn="r"/>
            <a:r>
              <a:rPr lang="zh-CN" altLang="en-US" dirty="0" smtClean="0">
                <a:latin typeface="微软雅黑" panose="020B0503020204020204" charset="-122"/>
                <a:ea typeface="微软雅黑" panose="020B0503020204020204" charset="-122"/>
              </a:rPr>
              <a:t>不是理论，而是实证的经验主义</a:t>
            </a:r>
            <a:endParaRPr lang="zh-CN" altLang="en-US" dirty="0">
              <a:latin typeface="微软雅黑" panose="020B0503020204020204" charset="-122"/>
              <a:ea typeface="微软雅黑" panose="020B0503020204020204" charset="-122"/>
            </a:endParaRPr>
          </a:p>
        </p:txBody>
      </p:sp>
      <p:sp>
        <p:nvSpPr>
          <p:cNvPr id="8" name="Rectangle 7"/>
          <p:cNvSpPr/>
          <p:nvPr/>
        </p:nvSpPr>
        <p:spPr>
          <a:xfrm>
            <a:off x="5805512" y="3936724"/>
            <a:ext cx="1801178" cy="253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r>
              <a:rPr lang="en-US" altLang="zh-CN" sz="1350" b="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Method development</a:t>
            </a:r>
            <a:endParaRPr lang="zh-CN" altLang="en-US" sz="1350" b="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 name="Rectangle 8"/>
          <p:cNvSpPr/>
          <p:nvPr/>
        </p:nvSpPr>
        <p:spPr>
          <a:xfrm>
            <a:off x="6603492" y="4555874"/>
            <a:ext cx="638556" cy="2515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endParaRPr lang="zh-CN" altLang="en-US" sz="1015" dirty="0">
              <a:solidFill>
                <a:schemeClr val="accent4"/>
              </a:solidFill>
            </a:endParaRPr>
          </a:p>
        </p:txBody>
      </p:sp>
      <p:sp>
        <p:nvSpPr>
          <p:cNvPr id="10" name="Rectangle 9"/>
          <p:cNvSpPr/>
          <p:nvPr/>
        </p:nvSpPr>
        <p:spPr>
          <a:xfrm>
            <a:off x="6223087" y="4878954"/>
            <a:ext cx="1101257" cy="2211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endParaRPr lang="zh-CN" altLang="en-US" sz="1015" dirty="0">
              <a:solidFill>
                <a:schemeClr val="accent4"/>
              </a:solidFill>
            </a:endParaRPr>
          </a:p>
        </p:txBody>
      </p:sp>
      <p:sp>
        <p:nvSpPr>
          <p:cNvPr id="11" name="Rectangle 10"/>
          <p:cNvSpPr/>
          <p:nvPr/>
        </p:nvSpPr>
        <p:spPr>
          <a:xfrm>
            <a:off x="2372678" y="5381874"/>
            <a:ext cx="1705547" cy="330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r>
              <a:rPr lang="en-US" altLang="zh-CN" sz="1350" b="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Fine tuning</a:t>
            </a:r>
            <a:endParaRPr lang="zh-CN" altLang="en-US" sz="1350" b="1" dirty="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2948" y="2622650"/>
            <a:ext cx="4838105" cy="1612702"/>
          </a:xfrm>
          <a:prstGeom prst="rect">
            <a:avLst/>
          </a:prstGeom>
        </p:spPr>
      </p:pic>
      <p:sp>
        <p:nvSpPr>
          <p:cNvPr id="6" name="Title 1"/>
          <p:cNvSpPr txBox="1"/>
          <p:nvPr/>
        </p:nvSpPr>
        <p:spPr bwMode="auto">
          <a:xfrm>
            <a:off x="2541389" y="3155240"/>
            <a:ext cx="817736"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Why?</a:t>
            </a:r>
            <a:endParaRPr lang="zh-CN" altLang="en-US" sz="1350" dirty="0">
              <a:solidFill>
                <a:schemeClr val="bg1"/>
              </a:solidFill>
            </a:endParaRPr>
          </a:p>
        </p:txBody>
      </p:sp>
      <p:sp>
        <p:nvSpPr>
          <p:cNvPr id="7" name="Title 1"/>
          <p:cNvSpPr txBox="1"/>
          <p:nvPr/>
        </p:nvSpPr>
        <p:spPr bwMode="auto">
          <a:xfrm>
            <a:off x="4105871" y="3155240"/>
            <a:ext cx="1023342"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What?</a:t>
            </a:r>
            <a:endParaRPr lang="zh-CN" altLang="en-US" sz="1350" dirty="0">
              <a:solidFill>
                <a:schemeClr val="bg1"/>
              </a:solidFill>
            </a:endParaRPr>
          </a:p>
        </p:txBody>
      </p:sp>
      <p:sp>
        <p:nvSpPr>
          <p:cNvPr id="8" name="Title 1"/>
          <p:cNvSpPr txBox="1"/>
          <p:nvPr/>
        </p:nvSpPr>
        <p:spPr bwMode="auto">
          <a:xfrm>
            <a:off x="4438057" y="3500627"/>
            <a:ext cx="817736"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How?</a:t>
            </a:r>
            <a:endParaRPr lang="zh-CN" altLang="en-US" sz="1350" dirty="0">
              <a:solidFill>
                <a:schemeClr val="bg1"/>
              </a:solidFill>
            </a:endParaRPr>
          </a:p>
        </p:txBody>
      </p:sp>
      <p:sp>
        <p:nvSpPr>
          <p:cNvPr id="9" name="Rectangle 8"/>
          <p:cNvSpPr/>
          <p:nvPr/>
        </p:nvSpPr>
        <p:spPr>
          <a:xfrm>
            <a:off x="3749910" y="2617291"/>
            <a:ext cx="3241142" cy="16127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50625" bIns="50625" rtlCol="0" anchor="t" anchorCtr="0"/>
          <a:lstStyle/>
          <a:p>
            <a:pPr algn="ctr"/>
            <a:endParaRPr lang="zh-CN" altLang="en-US" sz="1015" dirty="0">
              <a:solidFill>
                <a:schemeClr val="accent4"/>
              </a:solidFill>
            </a:endParaRPr>
          </a:p>
        </p:txBody>
      </p:sp>
      <p:pic>
        <p:nvPicPr>
          <p:cNvPr id="5" name="Picture 4"/>
          <p:cNvPicPr>
            <a:picLocks noChangeAspect="1"/>
          </p:cNvPicPr>
          <p:nvPr/>
        </p:nvPicPr>
        <p:blipFill>
          <a:blip r:embed="rId3"/>
          <a:stretch>
            <a:fillRect/>
          </a:stretch>
        </p:blipFill>
        <p:spPr>
          <a:xfrm>
            <a:off x="2148595" y="2600329"/>
            <a:ext cx="1596963" cy="1629665"/>
          </a:xfrm>
          <a:prstGeom prst="rect">
            <a:avLst/>
          </a:prstGeom>
        </p:spPr>
      </p:pic>
      <p:sp>
        <p:nvSpPr>
          <p:cNvPr id="10" name="Title 1"/>
          <p:cNvSpPr txBox="1"/>
          <p:nvPr/>
        </p:nvSpPr>
        <p:spPr bwMode="auto">
          <a:xfrm>
            <a:off x="2435405" y="3220494"/>
            <a:ext cx="1023342" cy="38933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3040" dirty="0">
                <a:solidFill>
                  <a:schemeClr val="bg1"/>
                </a:solidFill>
              </a:rPr>
              <a:t>How?</a:t>
            </a:r>
            <a:endParaRPr lang="zh-CN" altLang="en-US" sz="1350" dirty="0">
              <a:solidFill>
                <a:schemeClr val="bg1"/>
              </a:solidFill>
            </a:endParaRPr>
          </a:p>
        </p:txBody>
      </p:sp>
      <p:pic>
        <p:nvPicPr>
          <p:cNvPr id="11" name="Picture 10"/>
          <p:cNvPicPr>
            <a:picLocks noChangeAspect="1"/>
          </p:cNvPicPr>
          <p:nvPr/>
        </p:nvPicPr>
        <p:blipFill>
          <a:blip r:embed="rId4"/>
          <a:stretch>
            <a:fillRect/>
          </a:stretch>
        </p:blipFill>
        <p:spPr>
          <a:xfrm>
            <a:off x="3771379" y="2607079"/>
            <a:ext cx="3237961" cy="16282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96784" y="3087738"/>
            <a:ext cx="5915025" cy="115873"/>
          </a:xfrm>
        </p:spPr>
        <p:txBody>
          <a:bodyPr>
            <a:noAutofit/>
          </a:bodyPr>
          <a:lstStyle/>
          <a:p>
            <a:pPr algn="ctr"/>
            <a:r>
              <a:rPr lang="zh-CN" altLang="en-US" sz="4050" dirty="0">
                <a:latin typeface="微软雅黑" panose="020B0503020204020204" charset="-122"/>
                <a:ea typeface="微软雅黑" panose="020B0503020204020204" charset="-122"/>
              </a:rPr>
              <a:t>模式</a:t>
            </a:r>
            <a:r>
              <a:rPr lang="en-US" altLang="zh-CN" sz="4050" dirty="0">
                <a:latin typeface="微软雅黑" panose="020B0503020204020204" charset="-122"/>
                <a:ea typeface="微软雅黑" panose="020B0503020204020204" charset="-122"/>
              </a:rPr>
              <a:t>·</a:t>
            </a:r>
            <a:r>
              <a:rPr lang="en-US" altLang="zh-CN" sz="4050" dirty="0" smtClean="0">
                <a:latin typeface="微软雅黑" panose="020B0503020204020204" charset="-122"/>
                <a:ea typeface="微软雅黑" panose="020B0503020204020204" charset="-122"/>
              </a:rPr>
              <a:t>Pattern</a:t>
            </a:r>
            <a:br>
              <a:rPr lang="en-US" altLang="zh-CN" sz="2100" dirty="0">
                <a:solidFill>
                  <a:srgbClr val="FF0000"/>
                </a:solidFill>
                <a:latin typeface="微软雅黑" panose="020B0503020204020204" charset="-122"/>
                <a:ea typeface="微软雅黑" panose="020B0503020204020204" charset="-122"/>
              </a:rPr>
            </a:br>
            <a:endParaRPr lang="zh-CN" altLang="en-US" sz="12075" dirty="0">
              <a:solidFill>
                <a:srgbClr val="FF0000"/>
              </a:solidFill>
              <a:latin typeface="微软雅黑" panose="020B0503020204020204" charset="-122"/>
              <a:ea typeface="微软雅黑" panose="020B0503020204020204" charset="-122"/>
            </a:endParaRPr>
          </a:p>
        </p:txBody>
      </p:sp>
      <p:sp>
        <p:nvSpPr>
          <p:cNvPr id="4" name="Rectangle 3"/>
          <p:cNvSpPr/>
          <p:nvPr/>
        </p:nvSpPr>
        <p:spPr>
          <a:xfrm>
            <a:off x="2584008" y="2725051"/>
            <a:ext cx="3094415" cy="2331720"/>
          </a:xfrm>
          <a:prstGeom prst="rect">
            <a:avLst/>
          </a:prstGeom>
        </p:spPr>
        <p:txBody>
          <a:bodyPr wrap="square">
            <a:spAutoFit/>
          </a:bodyPr>
          <a:lstStyle/>
          <a:p>
            <a:pPr marL="257175" indent="-257175">
              <a:buFont typeface="Arial" panose="020B0604020202020204" pitchFamily="34" charset="0"/>
              <a:buChar char="•"/>
            </a:pPr>
            <a:r>
              <a:rPr lang="zh-CN" altLang="en-US" sz="2100" b="1" dirty="0">
                <a:latin typeface="+mj-lt"/>
                <a:ea typeface="ヒラギノ角ゴ Pro W3" charset="0"/>
                <a:cs typeface="Arial" panose="020B0604020202020204"/>
              </a:rPr>
              <a:t>名称</a:t>
            </a:r>
            <a:endParaRPr lang="en-US" altLang="zh-CN" sz="2100" b="1" dirty="0">
              <a:latin typeface="+mj-lt"/>
              <a:ea typeface="ヒラギノ角ゴ Pro W3" charset="0"/>
              <a:cs typeface="Arial" panose="020B0604020202020204"/>
            </a:endParaRPr>
          </a:p>
          <a:p>
            <a:pPr marL="257175" indent="-257175">
              <a:buFont typeface="Arial" panose="020B0604020202020204" pitchFamily="34" charset="0"/>
              <a:buChar char="•"/>
            </a:pPr>
            <a:r>
              <a:rPr lang="zh-CN" altLang="en-US" sz="2100" b="1" dirty="0">
                <a:latin typeface="+mj-lt"/>
                <a:ea typeface="ヒラギノ角ゴ Pro W3" charset="0"/>
                <a:cs typeface="Arial" panose="020B0604020202020204"/>
              </a:rPr>
              <a:t>类别</a:t>
            </a:r>
            <a:endParaRPr lang="en-US" altLang="zh-CN" sz="2100" b="1" dirty="0">
              <a:latin typeface="+mj-lt"/>
              <a:ea typeface="ヒラギノ角ゴ Pro W3" charset="0"/>
              <a:cs typeface="Arial" panose="020B0604020202020204"/>
            </a:endParaRPr>
          </a:p>
          <a:p>
            <a:pPr marL="257175" indent="-257175">
              <a:buFont typeface="Arial" panose="020B0604020202020204" pitchFamily="34" charset="0"/>
              <a:buChar char="•"/>
            </a:pPr>
            <a:r>
              <a:rPr lang="zh-CN" altLang="en-US" sz="2100" b="1" dirty="0">
                <a:latin typeface="+mj-lt"/>
                <a:ea typeface="ヒラギノ角ゴ Pro W3" charset="0"/>
                <a:cs typeface="Arial" panose="020B0604020202020204"/>
              </a:rPr>
              <a:t>一句话总结</a:t>
            </a:r>
            <a:endParaRPr lang="en-US" altLang="zh-CN" sz="2100" b="1" dirty="0">
              <a:latin typeface="+mj-lt"/>
              <a:ea typeface="ヒラギノ角ゴ Pro W3" charset="0"/>
              <a:cs typeface="Arial" panose="020B0604020202020204"/>
            </a:endParaRPr>
          </a:p>
          <a:p>
            <a:pPr marL="257175" indent="-257175">
              <a:buFont typeface="Arial" panose="020B0604020202020204" pitchFamily="34" charset="0"/>
              <a:buChar char="•"/>
            </a:pPr>
            <a:r>
              <a:rPr lang="zh-CN" altLang="en-US" sz="2100" b="1" dirty="0">
                <a:latin typeface="+mj-lt"/>
                <a:ea typeface="ヒラギノ角ゴ Pro W3" charset="0"/>
                <a:cs typeface="Arial" panose="020B0604020202020204"/>
              </a:rPr>
              <a:t>问题描述</a:t>
            </a:r>
            <a:endParaRPr lang="en-US" altLang="zh-CN" sz="2100" b="1" dirty="0">
              <a:latin typeface="+mj-lt"/>
              <a:ea typeface="ヒラギノ角ゴ Pro W3" charset="0"/>
              <a:cs typeface="Arial" panose="020B0604020202020204"/>
            </a:endParaRPr>
          </a:p>
          <a:p>
            <a:pPr marL="257175" indent="-257175">
              <a:buFont typeface="Arial" panose="020B0604020202020204" pitchFamily="34" charset="0"/>
              <a:buChar char="•"/>
            </a:pPr>
            <a:r>
              <a:rPr lang="zh-CN" altLang="en-US" sz="2100" b="1" dirty="0">
                <a:latin typeface="+mj-lt"/>
                <a:ea typeface="ヒラギノ角ゴ Pro W3" charset="0"/>
                <a:cs typeface="Arial" panose="020B0604020202020204"/>
              </a:rPr>
              <a:t>解决方案</a:t>
            </a:r>
            <a:endParaRPr lang="en-US" altLang="zh-CN" sz="2100" b="1" dirty="0">
              <a:latin typeface="+mj-lt"/>
              <a:ea typeface="ヒラギノ角ゴ Pro W3" charset="0"/>
              <a:cs typeface="Arial" panose="020B0604020202020204"/>
            </a:endParaRPr>
          </a:p>
          <a:p>
            <a:pPr marL="257175" indent="-257175">
              <a:buFont typeface="Arial" panose="020B0604020202020204" pitchFamily="34" charset="0"/>
              <a:buChar char="•"/>
            </a:pPr>
            <a:r>
              <a:rPr lang="zh-CN" altLang="en-US" sz="2100" b="1" dirty="0">
                <a:latin typeface="+mj-lt"/>
                <a:ea typeface="ヒラギノ角ゴ Pro W3" charset="0"/>
                <a:cs typeface="Arial" panose="020B0604020202020204"/>
              </a:rPr>
              <a:t>结果</a:t>
            </a:r>
            <a:endParaRPr lang="en-US" altLang="zh-CN" sz="2100" b="1" dirty="0">
              <a:latin typeface="+mj-lt"/>
              <a:ea typeface="ヒラギノ角ゴ Pro W3" charset="0"/>
              <a:cs typeface="Arial" panose="020B0604020202020204"/>
            </a:endParaRPr>
          </a:p>
          <a:p>
            <a:pPr marL="257175" indent="-257175">
              <a:buFont typeface="Arial" panose="020B0604020202020204" pitchFamily="34" charset="0"/>
              <a:buChar char="•"/>
            </a:pPr>
            <a:r>
              <a:rPr lang="zh-CN" altLang="en-US" sz="2100" b="1" dirty="0">
                <a:latin typeface="+mj-lt"/>
                <a:ea typeface="ヒラギノ角ゴ Pro W3" charset="0"/>
                <a:cs typeface="Arial" panose="020B0604020202020204"/>
              </a:rPr>
              <a:t>案例（已知应用）</a:t>
            </a:r>
            <a:endParaRPr lang="en-US" altLang="zh-CN" sz="2100" b="1" dirty="0">
              <a:latin typeface="+mj-lt"/>
              <a:ea typeface="ヒラギノ角ゴ Pro W3" charset="0"/>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43000" y="857249"/>
          <a:ext cx="6858000" cy="5639435"/>
        </p:xfrm>
        <a:graphic>
          <a:graphicData uri="http://schemas.openxmlformats.org/drawingml/2006/table">
            <a:tbl>
              <a:tblPr firstRow="1" bandRow="1">
                <a:tableStyleId>{8EC20E35-A176-4012-BC5E-935CFFF8708E}</a:tableStyleId>
              </a:tblPr>
              <a:tblGrid>
                <a:gridCol w="1225550"/>
                <a:gridCol w="5632450"/>
              </a:tblGrid>
              <a:tr h="691515">
                <a:tc>
                  <a:txBody>
                    <a:bodyPr/>
                    <a:lstStyle/>
                    <a:p>
                      <a:pPr algn="r">
                        <a:lnSpc>
                          <a:spcPct val="200000"/>
                        </a:lnSpc>
                      </a:pPr>
                      <a:r>
                        <a:rPr lang="zh-CN" altLang="en-US" sz="2100" b="1" i="0" dirty="0" smtClean="0">
                          <a:latin typeface="楷体" panose="02010609060101010101" pitchFamily="49" charset="-122"/>
                          <a:ea typeface="楷体" panose="02010609060101010101" pitchFamily="49" charset="-122"/>
                        </a:rPr>
                        <a:t>名称</a:t>
                      </a:r>
                      <a:endParaRPr lang="zh-CN" altLang="en-US" sz="21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tcPr>
                </a:tc>
                <a:tc>
                  <a:txBody>
                    <a:bodyPr/>
                    <a:lstStyle/>
                    <a:p>
                      <a:endParaRPr lang="en-US" altLang="zh-CN" sz="1500" dirty="0" smtClean="0"/>
                    </a:p>
                    <a:p>
                      <a:r>
                        <a:rPr lang="zh-CN" altLang="en-US" sz="2100" dirty="0" smtClean="0"/>
                        <a:t>工作之外 </a:t>
                      </a:r>
                      <a:r>
                        <a:rPr lang="en-US" altLang="zh-CN" sz="2100" dirty="0" smtClean="0"/>
                        <a:t>(Outside</a:t>
                      </a:r>
                      <a:r>
                        <a:rPr lang="en-US" altLang="zh-CN" sz="2100" baseline="0" dirty="0" smtClean="0"/>
                        <a:t> of Work)</a:t>
                      </a:r>
                      <a:endParaRPr lang="zh-CN" altLang="en-US" sz="2100" dirty="0"/>
                    </a:p>
                  </a:txBody>
                  <a:tcPr marL="51435" marR="51435" marT="25717" marB="25717">
                    <a:lnL w="12700" cap="flat" cmpd="sng" algn="ctr">
                      <a:solidFill>
                        <a:schemeClr val="tx1"/>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tcPr>
                </a:tc>
              </a:tr>
              <a:tr h="379730">
                <a:tc>
                  <a:txBody>
                    <a:bodyPr/>
                    <a:lstStyle/>
                    <a:p>
                      <a:pPr algn="r"/>
                      <a:r>
                        <a:rPr lang="zh-CN" altLang="en-US" sz="2100" b="1" i="0" dirty="0" smtClean="0">
                          <a:latin typeface="楷体" panose="02010609060101010101" pitchFamily="49" charset="-122"/>
                          <a:ea typeface="楷体" panose="02010609060101010101" pitchFamily="49" charset="-122"/>
                        </a:rPr>
                        <a:t>类别</a:t>
                      </a:r>
                      <a:endParaRPr lang="zh-CN" altLang="en-US" sz="21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marL="0" algn="l" defTabSz="457200" rtl="0" eaLnBrk="1" latinLnBrk="0" hangingPunct="1"/>
                      <a:r>
                        <a:rPr lang="en-US" altLang="zh-CN" sz="1350" kern="1200" dirty="0" smtClean="0">
                          <a:solidFill>
                            <a:srgbClr val="002060"/>
                          </a:solidFill>
                          <a:latin typeface="微软雅黑" panose="020B0503020204020204" charset="-122"/>
                          <a:ea typeface="微软雅黑" panose="020B0503020204020204" charset="-122"/>
                          <a:cs typeface="+mn-cs"/>
                        </a:rPr>
                        <a:t>Person</a:t>
                      </a:r>
                      <a:endParaRPr lang="zh-CN" altLang="en-US" sz="135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744855">
                <a:tc>
                  <a:txBody>
                    <a:bodyPr/>
                    <a:lstStyle/>
                    <a:p>
                      <a:pPr algn="r"/>
                      <a:r>
                        <a:rPr lang="zh-CN" altLang="en-US" sz="2100" b="1" i="0" dirty="0" smtClean="0">
                          <a:latin typeface="楷体" panose="02010609060101010101" pitchFamily="49" charset="-122"/>
                          <a:ea typeface="楷体" panose="02010609060101010101" pitchFamily="49" charset="-122"/>
                        </a:rPr>
                        <a:t>一句话</a:t>
                      </a:r>
                      <a:endParaRPr lang="en-US" altLang="zh-CN" sz="2100" b="1" i="0" dirty="0" smtClean="0">
                        <a:latin typeface="楷体" panose="02010609060101010101" pitchFamily="49" charset="-122"/>
                        <a:ea typeface="楷体" panose="02010609060101010101" pitchFamily="49" charset="-122"/>
                      </a:endParaRPr>
                    </a:p>
                    <a:p>
                      <a:pPr algn="r"/>
                      <a:r>
                        <a:rPr lang="zh-CN" altLang="en-US" sz="2100" b="1" i="0" dirty="0" smtClean="0">
                          <a:latin typeface="楷体" panose="02010609060101010101" pitchFamily="49" charset="-122"/>
                          <a:ea typeface="楷体" panose="02010609060101010101" pitchFamily="49" charset="-122"/>
                        </a:rPr>
                        <a:t>总结</a:t>
                      </a:r>
                      <a:endParaRPr lang="zh-CN" altLang="en-US" sz="21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457200" rtl="0" eaLnBrk="1" latinLnBrk="0" hangingPunct="1"/>
                      <a:r>
                        <a:rPr lang="zh-CN" altLang="en-US" sz="1350" kern="1200" dirty="0" smtClean="0">
                          <a:solidFill>
                            <a:srgbClr val="002060"/>
                          </a:solidFill>
                          <a:latin typeface="微软雅黑" panose="020B0503020204020204" charset="-122"/>
                          <a:ea typeface="微软雅黑" panose="020B0503020204020204" charset="-122"/>
                          <a:cs typeface="+mn-cs"/>
                        </a:rPr>
                        <a:t>人永远是软件团队中最核心的决定因素，如果不把软件团队中的人作为一个完整的人（工作</a:t>
                      </a:r>
                      <a:r>
                        <a:rPr lang="en-US" altLang="zh-CN" sz="1350" kern="1200" dirty="0" smtClean="0">
                          <a:solidFill>
                            <a:srgbClr val="002060"/>
                          </a:solidFill>
                          <a:latin typeface="微软雅黑" panose="020B0503020204020204" charset="-122"/>
                          <a:ea typeface="微软雅黑" panose="020B0503020204020204" charset="-122"/>
                          <a:cs typeface="+mn-cs"/>
                        </a:rPr>
                        <a:t>&amp;</a:t>
                      </a:r>
                      <a:r>
                        <a:rPr lang="zh-CN" altLang="en-US" sz="1350" kern="1200" dirty="0" smtClean="0">
                          <a:solidFill>
                            <a:srgbClr val="002060"/>
                          </a:solidFill>
                          <a:latin typeface="微软雅黑" panose="020B0503020204020204" charset="-122"/>
                          <a:ea typeface="微软雅黑" panose="020B0503020204020204" charset="-122"/>
                          <a:cs typeface="+mn-cs"/>
                        </a:rPr>
                        <a:t>生活、理性</a:t>
                      </a:r>
                      <a:r>
                        <a:rPr lang="en-US" altLang="zh-CN" sz="1350" kern="1200" dirty="0" smtClean="0">
                          <a:solidFill>
                            <a:srgbClr val="002060"/>
                          </a:solidFill>
                          <a:latin typeface="微软雅黑" panose="020B0503020204020204" charset="-122"/>
                          <a:ea typeface="微软雅黑" panose="020B0503020204020204" charset="-122"/>
                          <a:cs typeface="+mn-cs"/>
                        </a:rPr>
                        <a:t>&amp;</a:t>
                      </a:r>
                      <a:r>
                        <a:rPr lang="zh-CN" altLang="en-US" sz="1350" kern="1200" dirty="0" smtClean="0">
                          <a:solidFill>
                            <a:srgbClr val="002060"/>
                          </a:solidFill>
                          <a:latin typeface="微软雅黑" panose="020B0503020204020204" charset="-122"/>
                          <a:ea typeface="微软雅黑" panose="020B0503020204020204" charset="-122"/>
                          <a:cs typeface="+mn-cs"/>
                        </a:rPr>
                        <a:t>情感、情绪）对待，信任和激励只能是空中楼阁。</a:t>
                      </a:r>
                      <a:endParaRPr lang="zh-CN" altLang="en-US" sz="135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895350">
                <a:tc>
                  <a:txBody>
                    <a:bodyPr/>
                    <a:lstStyle/>
                    <a:p>
                      <a:pPr algn="r"/>
                      <a:r>
                        <a:rPr lang="zh-CN" altLang="en-US" sz="2100" b="1" i="0" dirty="0" smtClean="0">
                          <a:latin typeface="楷体" panose="02010609060101010101" pitchFamily="49" charset="-122"/>
                          <a:ea typeface="楷体" panose="02010609060101010101" pitchFamily="49" charset="-122"/>
                        </a:rPr>
                        <a:t>问题描述</a:t>
                      </a:r>
                      <a:endParaRPr lang="zh-CN" altLang="en-US" sz="21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457200" rtl="0" eaLnBrk="1" latinLnBrk="0" hangingPunct="1"/>
                      <a:r>
                        <a:rPr lang="zh-CN" altLang="en-US" sz="1350" kern="1200" dirty="0" smtClean="0">
                          <a:solidFill>
                            <a:srgbClr val="002060"/>
                          </a:solidFill>
                          <a:latin typeface="微软雅黑" panose="020B0503020204020204" charset="-122"/>
                          <a:ea typeface="微软雅黑" panose="020B0503020204020204" charset="-122"/>
                          <a:cs typeface="+mn-cs"/>
                        </a:rPr>
                        <a:t>你的团队是否出现了缺乏信任的危机？大家相互戒备，掩饰自己的缺点，不敢发表不同的意见？</a:t>
                      </a:r>
                      <a:endParaRPr lang="en-US" altLang="zh-CN" sz="1350" kern="1200" dirty="0" smtClean="0">
                        <a:solidFill>
                          <a:srgbClr val="002060"/>
                        </a:solidFill>
                        <a:latin typeface="微软雅黑" panose="020B0503020204020204" charset="-122"/>
                        <a:ea typeface="微软雅黑" panose="020B0503020204020204" charset="-122"/>
                        <a:cs typeface="+mn-cs"/>
                      </a:endParaRPr>
                    </a:p>
                    <a:p>
                      <a:pPr marL="0" algn="l" defTabSz="457200" rtl="0" eaLnBrk="1" latinLnBrk="0" hangingPunct="1"/>
                      <a:r>
                        <a:rPr lang="zh-CN" altLang="en-US" sz="1350" kern="1200" dirty="0" smtClean="0">
                          <a:solidFill>
                            <a:srgbClr val="002060"/>
                          </a:solidFill>
                          <a:latin typeface="微软雅黑" panose="020B0503020204020204" charset="-122"/>
                          <a:ea typeface="微软雅黑" panose="020B0503020204020204" charset="-122"/>
                          <a:cs typeface="+mn-cs"/>
                        </a:rPr>
                        <a:t>你是否苦恼于没法找到激励员工的那个特别的点？</a:t>
                      </a:r>
                      <a:endParaRPr lang="en-US" altLang="zh-CN" sz="1350" kern="1200" dirty="0" smtClean="0">
                        <a:solidFill>
                          <a:srgbClr val="002060"/>
                        </a:solidFill>
                        <a:latin typeface="微软雅黑" panose="020B0503020204020204" charset="-122"/>
                        <a:ea typeface="微软雅黑" panose="020B0503020204020204" charset="-122"/>
                        <a:cs typeface="+mn-cs"/>
                      </a:endParaRPr>
                    </a:p>
                    <a:p>
                      <a:pPr marL="0" algn="l" defTabSz="457200" rtl="0" eaLnBrk="1" latinLnBrk="0" hangingPunct="1"/>
                      <a:r>
                        <a:rPr lang="zh-CN" altLang="en-US" sz="1350" kern="1200" dirty="0" smtClean="0">
                          <a:solidFill>
                            <a:srgbClr val="002060"/>
                          </a:solidFill>
                          <a:latin typeface="微软雅黑" panose="020B0503020204020204" charset="-122"/>
                          <a:ea typeface="微软雅黑" panose="020B0503020204020204" charset="-122"/>
                          <a:cs typeface="+mn-cs"/>
                        </a:rPr>
                        <a:t>空降到一个新的团队，你是否在困惑第一步应该如何迈出？</a:t>
                      </a:r>
                      <a:endParaRPr lang="zh-CN" altLang="en-US" sz="135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506220">
                <a:tc>
                  <a:txBody>
                    <a:bodyPr/>
                    <a:lstStyle/>
                    <a:p>
                      <a:pPr algn="r"/>
                      <a:r>
                        <a:rPr lang="zh-CN" altLang="en-US" sz="2100" b="1" i="0" dirty="0" smtClean="0">
                          <a:latin typeface="楷体" panose="02010609060101010101" pitchFamily="49" charset="-122"/>
                          <a:ea typeface="楷体" panose="02010609060101010101" pitchFamily="49" charset="-122"/>
                        </a:rPr>
                        <a:t>解决方案</a:t>
                      </a:r>
                      <a:endParaRPr lang="zh-CN" altLang="en-US" sz="21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457200" rtl="0" eaLnBrk="1" latinLnBrk="0" hangingPunct="1"/>
                      <a:r>
                        <a:rPr lang="zh-CN" altLang="en-US" sz="1350" kern="1200" dirty="0" smtClean="0">
                          <a:solidFill>
                            <a:srgbClr val="002060"/>
                          </a:solidFill>
                          <a:latin typeface="微软雅黑" panose="020B0503020204020204" charset="-122"/>
                          <a:ea typeface="微软雅黑" panose="020B0503020204020204" charset="-122"/>
                          <a:cs typeface="+mn-cs"/>
                        </a:rPr>
                        <a:t>自组织团队的第一大障碍就是“缺乏信任”。基于暴露弱点的信任不是一夜之间就可以树立的。然而，通过下列的最佳实践，可以让团队领导在相对较短的时间内在团队中取得相互信任：</a:t>
                      </a:r>
                      <a:endParaRPr lang="en-US" altLang="zh-CN" sz="1350" kern="1200" dirty="0" smtClean="0">
                        <a:solidFill>
                          <a:srgbClr val="002060"/>
                        </a:solidFill>
                        <a:latin typeface="微软雅黑" panose="020B0503020204020204" charset="-122"/>
                        <a:ea typeface="微软雅黑" panose="020B0503020204020204" charset="-122"/>
                        <a:cs typeface="+mn-cs"/>
                      </a:endParaRPr>
                    </a:p>
                    <a:p>
                      <a:pPr marL="0" indent="-285750" algn="l" defTabSz="457200" rtl="0" eaLnBrk="1" latinLnBrk="0" hangingPunct="1">
                        <a:buFontTx/>
                        <a:buChar char="-"/>
                      </a:pPr>
                      <a:r>
                        <a:rPr lang="zh-CN" altLang="en-US" sz="1350" kern="1200" dirty="0" smtClean="0">
                          <a:solidFill>
                            <a:srgbClr val="002060"/>
                          </a:solidFill>
                          <a:latin typeface="微软雅黑" panose="020B0503020204020204" charset="-122"/>
                          <a:ea typeface="微软雅黑" panose="020B0503020204020204" charset="-122"/>
                          <a:cs typeface="+mn-cs"/>
                        </a:rPr>
                        <a:t>工作之外的个人背景介绍</a:t>
                      </a:r>
                      <a:endParaRPr lang="en-US" altLang="zh-CN" sz="1350" kern="1200" dirty="0" smtClean="0">
                        <a:solidFill>
                          <a:srgbClr val="002060"/>
                        </a:solidFill>
                        <a:latin typeface="微软雅黑" panose="020B0503020204020204" charset="-122"/>
                        <a:ea typeface="微软雅黑" panose="020B0503020204020204" charset="-122"/>
                        <a:cs typeface="+mn-cs"/>
                      </a:endParaRPr>
                    </a:p>
                    <a:p>
                      <a:pPr marL="0" indent="-285750" algn="l" defTabSz="457200" rtl="0" eaLnBrk="1" latinLnBrk="0" hangingPunct="1">
                        <a:buFontTx/>
                        <a:buChar char="-"/>
                      </a:pPr>
                      <a:r>
                        <a:rPr lang="zh-CN" altLang="en-US" sz="1350" kern="1200" dirty="0" smtClean="0">
                          <a:solidFill>
                            <a:srgbClr val="002060"/>
                          </a:solidFill>
                          <a:latin typeface="微软雅黑" panose="020B0503020204020204" charset="-122"/>
                          <a:ea typeface="微软雅黑" panose="020B0503020204020204" charset="-122"/>
                          <a:cs typeface="+mn-cs"/>
                        </a:rPr>
                        <a:t>团队领导勇于展示个人的不足</a:t>
                      </a:r>
                      <a:endParaRPr lang="en-US" altLang="zh-CN" sz="1350" kern="1200" dirty="0" smtClean="0">
                        <a:solidFill>
                          <a:srgbClr val="002060"/>
                        </a:solidFill>
                        <a:latin typeface="微软雅黑" panose="020B0503020204020204" charset="-122"/>
                        <a:ea typeface="微软雅黑" panose="020B0503020204020204" charset="-122"/>
                        <a:cs typeface="+mn-cs"/>
                      </a:endParaRPr>
                    </a:p>
                    <a:p>
                      <a:pPr marL="0" indent="-285750" algn="l" defTabSz="457200" rtl="0" eaLnBrk="1" latinLnBrk="0" hangingPunct="1">
                        <a:buFontTx/>
                        <a:buChar char="-"/>
                      </a:pPr>
                      <a:r>
                        <a:rPr lang="zh-CN" altLang="en-US" sz="1350" kern="1200" dirty="0" smtClean="0">
                          <a:solidFill>
                            <a:srgbClr val="002060"/>
                          </a:solidFill>
                          <a:latin typeface="微软雅黑" panose="020B0503020204020204" charset="-122"/>
                          <a:ea typeface="微软雅黑" panose="020B0503020204020204" charset="-122"/>
                          <a:cs typeface="+mn-cs"/>
                        </a:rPr>
                        <a:t>个性及行为特点测试、结果分享和团队讨论</a:t>
                      </a:r>
                      <a:endParaRPr lang="en-US" altLang="zh-CN" sz="1350" kern="1200" dirty="0" smtClean="0">
                        <a:solidFill>
                          <a:srgbClr val="002060"/>
                        </a:solidFill>
                        <a:latin typeface="微软雅黑" panose="020B0503020204020204" charset="-122"/>
                        <a:ea typeface="微软雅黑" panose="020B0503020204020204" charset="-122"/>
                        <a:cs typeface="+mn-cs"/>
                      </a:endParaRPr>
                    </a:p>
                    <a:p>
                      <a:pPr marL="0" indent="-285750" algn="l" defTabSz="457200" rtl="0" eaLnBrk="1" latinLnBrk="0" hangingPunct="1">
                        <a:buFontTx/>
                        <a:buChar char="-"/>
                      </a:pPr>
                      <a:r>
                        <a:rPr lang="zh-CN" altLang="en-US" sz="1350" kern="1200" dirty="0" smtClean="0">
                          <a:solidFill>
                            <a:srgbClr val="002060"/>
                          </a:solidFill>
                          <a:latin typeface="微软雅黑" panose="020B0503020204020204" charset="-122"/>
                          <a:ea typeface="微软雅黑" panose="020B0503020204020204" charset="-122"/>
                          <a:cs typeface="+mn-cs"/>
                        </a:rPr>
                        <a:t>团队成员工作效率讨论</a:t>
                      </a:r>
                      <a:endParaRPr lang="en-US" altLang="zh-CN" sz="1350"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682625">
                <a:tc>
                  <a:txBody>
                    <a:bodyPr/>
                    <a:lstStyle/>
                    <a:p>
                      <a:pPr algn="r"/>
                      <a:r>
                        <a:rPr lang="zh-CN" altLang="en-US" sz="2100" b="1" i="0" dirty="0" smtClean="0">
                          <a:latin typeface="楷体" panose="02010609060101010101" pitchFamily="49" charset="-122"/>
                          <a:ea typeface="楷体" panose="02010609060101010101" pitchFamily="49" charset="-122"/>
                        </a:rPr>
                        <a:t>结果</a:t>
                      </a:r>
                      <a:endParaRPr lang="zh-CN" altLang="en-US" sz="21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zh-CN" altLang="en-US" sz="1350" kern="1200" dirty="0" smtClean="0">
                          <a:solidFill>
                            <a:srgbClr val="002060"/>
                          </a:solidFill>
                          <a:latin typeface="微软雅黑" panose="020B0503020204020204" charset="-122"/>
                          <a:ea typeface="微软雅黑" panose="020B0503020204020204" charset="-122"/>
                          <a:cs typeface="+mn-cs"/>
                        </a:rPr>
                        <a:t>软件团队内部信任的建立（即：团队成员相信同事的言行是出于好意，在团队中不必过分小心或者相互戒备，主动寻求帮助，愿意给别人提出反馈意见和帮助，等）</a:t>
                      </a:r>
                      <a:endParaRPr lang="zh-CN" altLang="en-US" sz="135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739140">
                <a:tc>
                  <a:txBody>
                    <a:bodyPr/>
                    <a:lstStyle/>
                    <a:p>
                      <a:pPr algn="r"/>
                      <a:r>
                        <a:rPr lang="zh-CN" altLang="en-US" sz="2100" b="1" i="0" dirty="0" smtClean="0">
                          <a:latin typeface="楷体" panose="02010609060101010101" pitchFamily="49" charset="-122"/>
                          <a:ea typeface="楷体" panose="02010609060101010101" pitchFamily="49" charset="-122"/>
                        </a:rPr>
                        <a:t>应用实例</a:t>
                      </a:r>
                      <a:endParaRPr lang="zh-CN" altLang="en-US" sz="21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350" b="1" kern="1200" dirty="0" smtClean="0">
                          <a:solidFill>
                            <a:srgbClr val="002060"/>
                          </a:solidFill>
                          <a:latin typeface="微软雅黑" panose="020B0503020204020204" charset="-122"/>
                          <a:ea typeface="微软雅黑" panose="020B0503020204020204" charset="-122"/>
                          <a:cs typeface="+mn-cs"/>
                        </a:rPr>
                        <a:t>2012 -</a:t>
                      </a:r>
                      <a:r>
                        <a:rPr lang="zh-CN" altLang="en-US" sz="1350" b="1" kern="1200" dirty="0" smtClean="0">
                          <a:solidFill>
                            <a:srgbClr val="002060"/>
                          </a:solidFill>
                          <a:latin typeface="微软雅黑" panose="020B0503020204020204" charset="-122"/>
                          <a:ea typeface="微软雅黑" panose="020B0503020204020204" charset="-122"/>
                          <a:cs typeface="+mn-cs"/>
                        </a:rPr>
                        <a:t>新华社刊发习近平系列照片（图）</a:t>
                      </a:r>
                      <a:endParaRPr lang="en-US" altLang="zh-CN" sz="1350" b="1" kern="1200" dirty="0" smtClean="0">
                        <a:solidFill>
                          <a:srgbClr val="002060"/>
                        </a:solidFill>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lang="en-US" altLang="zh-CN" sz="1350" b="1" kern="1200" dirty="0" smtClean="0">
                        <a:solidFill>
                          <a:srgbClr val="002060"/>
                        </a:solidFill>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lang="en-US" altLang="zh-CN" sz="1350" b="1" kern="1200" dirty="0" smtClean="0">
                          <a:solidFill>
                            <a:srgbClr val="002060"/>
                          </a:solidFill>
                          <a:latin typeface="微软雅黑" panose="020B0503020204020204" charset="-122"/>
                          <a:ea typeface="微软雅黑" panose="020B0503020204020204" charset="-122"/>
                          <a:cs typeface="+mn-cs"/>
                        </a:rPr>
                        <a:t>Patrick -《</a:t>
                      </a:r>
                      <a:r>
                        <a:rPr lang="zh-CN" altLang="en-US" sz="1350" b="1" kern="1200" dirty="0" smtClean="0">
                          <a:solidFill>
                            <a:srgbClr val="002060"/>
                          </a:solidFill>
                          <a:latin typeface="微软雅黑" panose="020B0503020204020204" charset="-122"/>
                          <a:ea typeface="微软雅黑" panose="020B0503020204020204" charset="-122"/>
                          <a:cs typeface="+mn-cs"/>
                        </a:rPr>
                        <a:t>团队协作五个障碍</a:t>
                      </a:r>
                      <a:r>
                        <a:rPr lang="en-US" altLang="zh-CN" sz="1350" b="1" kern="1200" dirty="0" smtClean="0">
                          <a:solidFill>
                            <a:srgbClr val="002060"/>
                          </a:solidFill>
                          <a:latin typeface="微软雅黑" panose="020B0503020204020204" charset="-122"/>
                          <a:ea typeface="微软雅黑" panose="020B0503020204020204" charset="-122"/>
                          <a:cs typeface="+mn-cs"/>
                        </a:rPr>
                        <a:t>》</a:t>
                      </a:r>
                      <a:endParaRPr lang="en-US" altLang="zh-CN" sz="1350" b="1"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2999" y="1981963"/>
            <a:ext cx="3522830" cy="4018788"/>
          </a:xfrm>
          <a:prstGeom prst="rect">
            <a:avLst/>
          </a:prstGeom>
        </p:spPr>
      </p:pic>
      <p:pic>
        <p:nvPicPr>
          <p:cNvPr id="5" name="Picture 4"/>
          <p:cNvPicPr>
            <a:picLocks noChangeAspect="1"/>
          </p:cNvPicPr>
          <p:nvPr/>
        </p:nvPicPr>
        <p:blipFill>
          <a:blip r:embed="rId3"/>
          <a:stretch>
            <a:fillRect/>
          </a:stretch>
        </p:blipFill>
        <p:spPr>
          <a:xfrm>
            <a:off x="4665830" y="2198451"/>
            <a:ext cx="3481997" cy="3802300"/>
          </a:xfrm>
          <a:prstGeom prst="rect">
            <a:avLst/>
          </a:prstGeom>
        </p:spPr>
      </p:pic>
      <p:sp>
        <p:nvSpPr>
          <p:cNvPr id="6" name="Title 1"/>
          <p:cNvSpPr>
            <a:spLocks noGrp="1"/>
          </p:cNvSpPr>
          <p:nvPr/>
        </p:nvSpPr>
        <p:spPr>
          <a:xfrm>
            <a:off x="3693318" y="987791"/>
            <a:ext cx="3964781" cy="994172"/>
          </a:xfrm>
          <a:prstGeom prst="rect">
            <a:avLst/>
          </a:prstGeom>
        </p:spPr>
        <p:txBody>
          <a:bodyPr vert="horz" lIns="68580" tIns="34290" rIns="68580" bIns="3429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700" dirty="0">
                <a:latin typeface="微软雅黑" panose="020B0503020204020204" charset="-122"/>
                <a:ea typeface="微软雅黑" panose="020B0503020204020204" charset="-122"/>
              </a:rPr>
              <a:t>“工作之外”应用</a:t>
            </a:r>
            <a:r>
              <a:rPr lang="zh-CN" altLang="en-US" sz="2700" dirty="0" smtClean="0">
                <a:latin typeface="微软雅黑" panose="020B0503020204020204" charset="-122"/>
                <a:ea typeface="微软雅黑" panose="020B0503020204020204" charset="-122"/>
              </a:rPr>
              <a:t>实例</a:t>
            </a:r>
            <a:r>
              <a:rPr lang="en-US" altLang="zh-CN" sz="2700" dirty="0" smtClean="0">
                <a:latin typeface="微软雅黑" panose="020B0503020204020204" charset="-122"/>
                <a:ea typeface="微软雅黑" panose="020B0503020204020204" charset="-122"/>
              </a:rPr>
              <a:t>1</a:t>
            </a:r>
            <a:endParaRPr lang="zh-CN" altLang="en-US" sz="27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43325" y="857250"/>
            <a:ext cx="3905250" cy="994172"/>
          </a:xfrm>
        </p:spPr>
        <p:txBody>
          <a:bodyPr>
            <a:noAutofit/>
          </a:bodyPr>
          <a:lstStyle/>
          <a:p>
            <a:r>
              <a:rPr lang="zh-CN" altLang="en-US" sz="2700" dirty="0">
                <a:latin typeface="微软雅黑" panose="020B0503020204020204" charset="-122"/>
                <a:ea typeface="微软雅黑" panose="020B0503020204020204" charset="-122"/>
              </a:rPr>
              <a:t>“工作之外”应用</a:t>
            </a:r>
            <a:r>
              <a:rPr lang="zh-CN" altLang="en-US" sz="2700" dirty="0" smtClean="0">
                <a:latin typeface="微软雅黑" panose="020B0503020204020204" charset="-122"/>
                <a:ea typeface="微软雅黑" panose="020B0503020204020204" charset="-122"/>
              </a:rPr>
              <a:t>实例</a:t>
            </a:r>
            <a:r>
              <a:rPr lang="en-US" altLang="zh-CN" sz="2700" dirty="0" smtClean="0">
                <a:latin typeface="微软雅黑" panose="020B0503020204020204" charset="-122"/>
                <a:ea typeface="微软雅黑" panose="020B0503020204020204" charset="-122"/>
              </a:rPr>
              <a:t>2</a:t>
            </a:r>
            <a:endParaRPr lang="zh-CN" altLang="en-US" sz="2700" dirty="0">
              <a:latin typeface="微软雅黑" panose="020B0503020204020204" charset="-122"/>
              <a:ea typeface="微软雅黑" panose="020B0503020204020204" charset="-122"/>
            </a:endParaRPr>
          </a:p>
        </p:txBody>
      </p:sp>
      <p:sp>
        <p:nvSpPr>
          <p:cNvPr id="5" name="Rectangle 4"/>
          <p:cNvSpPr/>
          <p:nvPr/>
        </p:nvSpPr>
        <p:spPr>
          <a:xfrm>
            <a:off x="1381125" y="1788319"/>
            <a:ext cx="6410325" cy="3886200"/>
          </a:xfrm>
          <a:prstGeom prst="rect">
            <a:avLst/>
          </a:prstGeom>
        </p:spPr>
        <p:txBody>
          <a:bodyPr wrap="square">
            <a:spAutoFit/>
          </a:bodyPr>
          <a:lstStyle/>
          <a:p>
            <a:pPr indent="269875" algn="ctr">
              <a:spcAft>
                <a:spcPts val="0"/>
              </a:spcAft>
            </a:pPr>
            <a:r>
              <a:rPr lang="zh-CN" altLang="zh-CN" sz="2100" b="1" u="sng" kern="100" dirty="0">
                <a:latin typeface="Times New Roman" panose="02020603050405020304" pitchFamily="18" charset="0"/>
              </a:rPr>
              <a:t>技术团队管理者第一次员工</a:t>
            </a:r>
            <a:r>
              <a:rPr lang="en-US" altLang="zh-CN" sz="2100" b="1" u="sng" kern="100" dirty="0">
                <a:latin typeface="Times New Roman" panose="02020603050405020304" pitchFamily="18" charset="0"/>
              </a:rPr>
              <a:t>1</a:t>
            </a:r>
            <a:r>
              <a:rPr lang="zh-CN" altLang="zh-CN" sz="2100" b="1" u="sng" kern="100" dirty="0">
                <a:latin typeface="Times New Roman" panose="02020603050405020304" pitchFamily="18" charset="0"/>
              </a:rPr>
              <a:t>对</a:t>
            </a:r>
            <a:r>
              <a:rPr lang="en-US" altLang="zh-CN" sz="2100" b="1" u="sng" kern="100" dirty="0">
                <a:latin typeface="Times New Roman" panose="02020603050405020304" pitchFamily="18" charset="0"/>
              </a:rPr>
              <a:t>1</a:t>
            </a:r>
            <a:r>
              <a:rPr lang="zh-CN" altLang="zh-CN" sz="2100" b="1" u="sng" kern="100" dirty="0">
                <a:latin typeface="Times New Roman" panose="02020603050405020304" pitchFamily="18" charset="0"/>
              </a:rPr>
              <a:t>谈话</a:t>
            </a:r>
            <a:r>
              <a:rPr lang="zh-CN" altLang="zh-CN" sz="2100" b="1" u="sng" kern="100" dirty="0" smtClean="0">
                <a:latin typeface="Times New Roman" panose="02020603050405020304" pitchFamily="18" charset="0"/>
              </a:rPr>
              <a:t>方案设计</a:t>
            </a:r>
            <a:endParaRPr lang="zh-CN" altLang="zh-CN" sz="2400" kern="100" dirty="0" smtClean="0">
              <a:latin typeface="Times New Roman" panose="02020603050405020304" pitchFamily="18" charset="0"/>
            </a:endParaRPr>
          </a:p>
          <a:p>
            <a:pPr indent="269875" algn="just">
              <a:lnSpc>
                <a:spcPct val="150000"/>
              </a:lnSpc>
              <a:spcAft>
                <a:spcPts val="0"/>
              </a:spcAft>
            </a:pPr>
            <a:r>
              <a:rPr lang="zh-CN" altLang="zh-CN" sz="1500" b="1" kern="100" dirty="0" smtClean="0">
                <a:latin typeface="Times New Roman" panose="02020603050405020304" pitchFamily="18" charset="0"/>
              </a:rPr>
              <a:t>第一部分</a:t>
            </a:r>
            <a:r>
              <a:rPr lang="en-US" altLang="zh-CN" sz="1500" b="1" kern="100" dirty="0" smtClean="0">
                <a:latin typeface="Times New Roman" panose="02020603050405020304" pitchFamily="18" charset="0"/>
              </a:rPr>
              <a:t>: </a:t>
            </a:r>
            <a:r>
              <a:rPr lang="zh-CN" altLang="zh-CN" sz="1500" b="1" kern="100" dirty="0" smtClean="0">
                <a:latin typeface="Times New Roman" panose="02020603050405020304" pitchFamily="18" charset="0"/>
              </a:rPr>
              <a:t>个人背景介绍（</a:t>
            </a:r>
            <a:r>
              <a:rPr lang="en-US" altLang="zh-CN" sz="1500" b="1" kern="100" dirty="0" smtClean="0">
                <a:latin typeface="Times New Roman" panose="02020603050405020304" pitchFamily="18" charset="0"/>
              </a:rPr>
              <a:t>20</a:t>
            </a:r>
            <a:r>
              <a:rPr lang="zh-CN" altLang="zh-CN" sz="1500" b="1" kern="100" dirty="0" smtClean="0">
                <a:latin typeface="Times New Roman" panose="02020603050405020304" pitchFamily="18" charset="0"/>
              </a:rPr>
              <a:t>分钟）</a:t>
            </a:r>
            <a:endParaRPr lang="en-US" altLang="zh-CN" sz="1500" b="1" kern="100" dirty="0" smtClean="0">
              <a:latin typeface="Times New Roman" panose="02020603050405020304" pitchFamily="18" charset="0"/>
            </a:endParaRPr>
          </a:p>
          <a:p>
            <a:pPr indent="269875" algn="just">
              <a:lnSpc>
                <a:spcPct val="200000"/>
              </a:lnSpc>
            </a:pPr>
            <a:r>
              <a:rPr lang="zh-CN" altLang="zh-CN" sz="1200" dirty="0" smtClean="0">
                <a:latin typeface="楷体" panose="02010609060101010101" pitchFamily="49" charset="-122"/>
                <a:ea typeface="楷体" panose="02010609060101010101" pitchFamily="49" charset="-122"/>
              </a:rPr>
              <a:t>【实例】</a:t>
            </a:r>
            <a:r>
              <a:rPr lang="zh-CN" altLang="zh-CN" sz="1200" dirty="0">
                <a:latin typeface="楷体" panose="02010609060101010101" pitchFamily="49" charset="-122"/>
                <a:ea typeface="楷体" panose="02010609060101010101" pitchFamily="49" charset="-122"/>
              </a:rPr>
              <a:t>可供参考的话题包括（但不限于）：家乡，大学经历，第一份工作，爱好，儿时或者在大学期间独特的经历或者挑战，家庭</a:t>
            </a:r>
            <a:r>
              <a:rPr lang="en-US" altLang="zh-CN" sz="1200" dirty="0">
                <a:latin typeface="楷体" panose="02010609060101010101" pitchFamily="49" charset="-122"/>
                <a:ea typeface="楷体" panose="02010609060101010101" pitchFamily="49" charset="-122"/>
              </a:rPr>
              <a:t>/</a:t>
            </a:r>
            <a:r>
              <a:rPr lang="zh-CN" altLang="zh-CN" sz="1200" dirty="0">
                <a:latin typeface="楷体" panose="02010609060101010101" pitchFamily="49" charset="-122"/>
                <a:ea typeface="楷体" panose="02010609060101010101" pitchFamily="49" charset="-122"/>
              </a:rPr>
              <a:t>孩子（如果愿意分享的话），</a:t>
            </a:r>
            <a:r>
              <a:rPr lang="zh-CN" altLang="zh-CN" sz="1200" dirty="0" smtClean="0">
                <a:latin typeface="楷体" panose="02010609060101010101" pitchFamily="49" charset="-122"/>
                <a:ea typeface="楷体" panose="02010609060101010101" pitchFamily="49" charset="-122"/>
              </a:rPr>
              <a:t>等等</a:t>
            </a:r>
            <a:r>
              <a:rPr lang="zh-CN" altLang="en-US" sz="1200" dirty="0">
                <a:latin typeface="楷体" panose="02010609060101010101" pitchFamily="49" charset="-122"/>
                <a:ea typeface="楷体" panose="02010609060101010101" pitchFamily="49" charset="-122"/>
              </a:rPr>
              <a:t>。</a:t>
            </a:r>
            <a:endParaRPr lang="en-US" altLang="zh-CN" sz="1200" dirty="0">
              <a:latin typeface="楷体" panose="02010609060101010101" pitchFamily="49" charset="-122"/>
              <a:ea typeface="楷体" panose="02010609060101010101" pitchFamily="49" charset="-122"/>
            </a:endParaRPr>
          </a:p>
          <a:p>
            <a:pPr indent="269875" algn="just">
              <a:lnSpc>
                <a:spcPct val="150000"/>
              </a:lnSpc>
            </a:pPr>
            <a:r>
              <a:rPr lang="zh-CN" altLang="zh-CN" sz="1350" b="1" dirty="0"/>
              <a:t>第二部分：职业性格</a:t>
            </a:r>
            <a:r>
              <a:rPr lang="en-US" altLang="zh-CN" sz="1350" b="1" dirty="0"/>
              <a:t>/</a:t>
            </a:r>
            <a:r>
              <a:rPr lang="zh-CN" altLang="zh-CN" sz="1350" b="1" dirty="0"/>
              <a:t>行为测试结果分享和讨论（</a:t>
            </a:r>
            <a:r>
              <a:rPr lang="en-US" altLang="zh-CN" sz="1350" b="1" dirty="0"/>
              <a:t>15</a:t>
            </a:r>
            <a:r>
              <a:rPr lang="zh-CN" altLang="zh-CN" sz="1350" b="1" dirty="0"/>
              <a:t>分钟</a:t>
            </a:r>
            <a:r>
              <a:rPr lang="zh-CN" altLang="zh-CN" sz="1350" b="1" dirty="0" smtClean="0"/>
              <a:t>）</a:t>
            </a:r>
            <a:endParaRPr lang="en-US" altLang="zh-CN" sz="1350" b="1" dirty="0" smtClean="0"/>
          </a:p>
          <a:p>
            <a:pPr indent="269875" algn="just">
              <a:lnSpc>
                <a:spcPct val="200000"/>
              </a:lnSpc>
            </a:pPr>
            <a:r>
              <a:rPr lang="zh-CN" altLang="zh-CN" sz="1200" dirty="0">
                <a:latin typeface="楷体" panose="02010609060101010101" pitchFamily="49" charset="-122"/>
                <a:ea typeface="楷体" panose="02010609060101010101" pitchFamily="49" charset="-122"/>
              </a:rPr>
              <a:t>【实例】我会有要求所有参加第一次</a:t>
            </a:r>
            <a:r>
              <a:rPr lang="en-US" altLang="zh-CN" sz="1200" dirty="0">
                <a:latin typeface="楷体" panose="02010609060101010101" pitchFamily="49" charset="-122"/>
                <a:ea typeface="楷体" panose="02010609060101010101" pitchFamily="49" charset="-122"/>
              </a:rPr>
              <a:t>1</a:t>
            </a:r>
            <a:r>
              <a:rPr lang="zh-CN" altLang="zh-CN" sz="1200" dirty="0">
                <a:latin typeface="楷体" panose="02010609060101010101" pitchFamily="49" charset="-122"/>
                <a:ea typeface="楷体" panose="02010609060101010101" pitchFamily="49" charset="-122"/>
              </a:rPr>
              <a:t>对</a:t>
            </a:r>
            <a:r>
              <a:rPr lang="en-US" altLang="zh-CN" sz="1200" dirty="0">
                <a:latin typeface="楷体" panose="02010609060101010101" pitchFamily="49" charset="-122"/>
                <a:ea typeface="楷体" panose="02010609060101010101" pitchFamily="49" charset="-122"/>
              </a:rPr>
              <a:t>1</a:t>
            </a:r>
            <a:r>
              <a:rPr lang="zh-CN" altLang="zh-CN" sz="1200" dirty="0">
                <a:latin typeface="楷体" panose="02010609060101010101" pitchFamily="49" charset="-122"/>
                <a:ea typeface="楷体" panose="02010609060101010101" pitchFamily="49" charset="-122"/>
              </a:rPr>
              <a:t>谈话的团队成员都事先完成</a:t>
            </a:r>
            <a:r>
              <a:rPr lang="en-US" altLang="zh-CN" sz="1200" dirty="0">
                <a:latin typeface="楷体" panose="02010609060101010101" pitchFamily="49" charset="-122"/>
                <a:ea typeface="楷体" panose="02010609060101010101" pitchFamily="49" charset="-122"/>
              </a:rPr>
              <a:t>Disc</a:t>
            </a:r>
            <a:r>
              <a:rPr lang="zh-CN" altLang="zh-CN" sz="1200" dirty="0">
                <a:latin typeface="楷体" panose="02010609060101010101" pitchFamily="49" charset="-122"/>
                <a:ea typeface="楷体" panose="02010609060101010101" pitchFamily="49" charset="-122"/>
              </a:rPr>
              <a:t>测评，在这部分谈话的话题可以包括</a:t>
            </a:r>
            <a:r>
              <a:rPr lang="zh-CN" altLang="zh-CN" sz="1200" dirty="0" smtClean="0">
                <a:latin typeface="楷体" panose="02010609060101010101" pitchFamily="49" charset="-122"/>
                <a:ea typeface="楷体" panose="02010609060101010101" pitchFamily="49" charset="-122"/>
              </a:rPr>
              <a:t>：</a:t>
            </a:r>
            <a:r>
              <a:rPr lang="zh-CN" altLang="en-US" sz="1200" dirty="0" smtClean="0">
                <a:latin typeface="楷体" panose="02010609060101010101" pitchFamily="49" charset="-122"/>
                <a:ea typeface="楷体" panose="02010609060101010101" pitchFamily="49" charset="-122"/>
              </a:rPr>
              <a:t>双方的</a:t>
            </a:r>
            <a:r>
              <a:rPr lang="en-US" altLang="zh-CN" sz="1200" dirty="0" smtClean="0">
                <a:latin typeface="楷体" panose="02010609060101010101" pitchFamily="49" charset="-122"/>
                <a:ea typeface="楷体" panose="02010609060101010101" pitchFamily="49" charset="-122"/>
              </a:rPr>
              <a:t>Disc</a:t>
            </a:r>
            <a:r>
              <a:rPr lang="zh-CN" altLang="en-US" sz="1200" dirty="0" smtClean="0">
                <a:latin typeface="楷体" panose="02010609060101010101" pitchFamily="49" charset="-122"/>
                <a:ea typeface="楷体" panose="02010609060101010101" pitchFamily="49" charset="-122"/>
              </a:rPr>
              <a:t>性格类型以及典型表现，以及我期望的和我相处的方式</a:t>
            </a:r>
            <a:endParaRPr lang="en-US" altLang="zh-CN" sz="1200" dirty="0" smtClean="0">
              <a:latin typeface="楷体" panose="02010609060101010101" pitchFamily="49" charset="-122"/>
              <a:ea typeface="楷体" panose="02010609060101010101" pitchFamily="49" charset="-122"/>
            </a:endParaRPr>
          </a:p>
          <a:p>
            <a:pPr indent="269875" algn="just">
              <a:lnSpc>
                <a:spcPct val="150000"/>
              </a:lnSpc>
            </a:pPr>
            <a:r>
              <a:rPr lang="zh-CN" altLang="zh-CN" sz="1350" b="1" dirty="0"/>
              <a:t>第三部分：分享各自的强项</a:t>
            </a:r>
            <a:r>
              <a:rPr lang="en-US" altLang="zh-CN" sz="1350" b="1" dirty="0"/>
              <a:t>(Strengths)</a:t>
            </a:r>
            <a:r>
              <a:rPr lang="zh-CN" altLang="zh-CN" sz="1350" b="1" dirty="0"/>
              <a:t>和弱点</a:t>
            </a:r>
            <a:r>
              <a:rPr lang="en-US" altLang="zh-CN" sz="1350" b="1" dirty="0"/>
              <a:t>(Weakness)</a:t>
            </a:r>
            <a:r>
              <a:rPr lang="zh-CN" altLang="zh-CN" sz="1350" b="1" dirty="0"/>
              <a:t>（</a:t>
            </a:r>
            <a:r>
              <a:rPr lang="en-US" altLang="zh-CN" sz="1350" b="1" dirty="0"/>
              <a:t>15</a:t>
            </a:r>
            <a:r>
              <a:rPr lang="zh-CN" altLang="zh-CN" sz="1350" b="1" dirty="0"/>
              <a:t>分钟）</a:t>
            </a:r>
            <a:endParaRPr lang="zh-CN" altLang="zh-CN" sz="1350" dirty="0"/>
          </a:p>
          <a:p>
            <a:pPr indent="269875" algn="just">
              <a:lnSpc>
                <a:spcPct val="200000"/>
              </a:lnSpc>
            </a:pPr>
            <a:r>
              <a:rPr lang="zh-CN" altLang="zh-CN" sz="1200" dirty="0" smtClean="0">
                <a:latin typeface="楷体" panose="02010609060101010101" pitchFamily="49" charset="-122"/>
                <a:ea typeface="楷体" panose="02010609060101010101" pitchFamily="49" charset="-122"/>
              </a:rPr>
              <a:t>【实例】</a:t>
            </a:r>
            <a:r>
              <a:rPr lang="zh-CN" altLang="en-US" sz="1200" dirty="0" smtClean="0">
                <a:latin typeface="楷体" panose="02010609060101010101" pitchFamily="49" charset="-122"/>
                <a:ea typeface="楷体" panose="02010609060101010101" pitchFamily="49" charset="-122"/>
              </a:rPr>
              <a:t>双方各自分享</a:t>
            </a:r>
            <a:r>
              <a:rPr lang="en-US" altLang="zh-CN" sz="1200" dirty="0" smtClean="0">
                <a:latin typeface="楷体" panose="02010609060101010101" pitchFamily="49" charset="-122"/>
                <a:ea typeface="楷体" panose="02010609060101010101" pitchFamily="49" charset="-122"/>
              </a:rPr>
              <a:t>2</a:t>
            </a:r>
            <a:r>
              <a:rPr lang="zh-CN" altLang="en-US" sz="1200" dirty="0" smtClean="0">
                <a:latin typeface="楷体" panose="02010609060101010101" pitchFamily="49" charset="-122"/>
                <a:ea typeface="楷体" panose="02010609060101010101" pitchFamily="49" charset="-122"/>
              </a:rPr>
              <a:t>个强项和</a:t>
            </a:r>
            <a:r>
              <a:rPr lang="en-US" altLang="zh-CN" sz="1200" dirty="0" smtClean="0">
                <a:latin typeface="楷体" panose="02010609060101010101" pitchFamily="49" charset="-122"/>
                <a:ea typeface="楷体" panose="02010609060101010101" pitchFamily="49" charset="-122"/>
              </a:rPr>
              <a:t>2</a:t>
            </a:r>
            <a:r>
              <a:rPr lang="zh-CN" altLang="en-US" sz="1200" dirty="0" smtClean="0">
                <a:latin typeface="楷体" panose="02010609060101010101" pitchFamily="49" charset="-122"/>
                <a:ea typeface="楷体" panose="02010609060101010101" pitchFamily="49" charset="-122"/>
              </a:rPr>
              <a:t>个弱点，可以自己选择希望分享什么</a:t>
            </a:r>
            <a:endParaRPr lang="en-US" altLang="zh-CN" sz="1200" dirty="0" smtClean="0">
              <a:latin typeface="楷体" panose="02010609060101010101" pitchFamily="49" charset="-122"/>
              <a:ea typeface="楷体" panose="02010609060101010101" pitchFamily="49" charset="-122"/>
            </a:endParaRPr>
          </a:p>
          <a:p>
            <a:pPr indent="269875" algn="just">
              <a:lnSpc>
                <a:spcPct val="200000"/>
              </a:lnSpc>
            </a:pPr>
            <a:r>
              <a:rPr lang="zh-CN" altLang="zh-CN" sz="1350" b="1" dirty="0"/>
              <a:t>第四部分：分享对团队管理者的期待（</a:t>
            </a:r>
            <a:r>
              <a:rPr lang="en-US" altLang="zh-CN" sz="1350" b="1" dirty="0"/>
              <a:t>10</a:t>
            </a:r>
            <a:r>
              <a:rPr lang="zh-CN" altLang="zh-CN" sz="1350" b="1" dirty="0"/>
              <a:t>分钟）</a:t>
            </a:r>
            <a:endParaRPr lang="zh-CN" altLang="zh-CN" sz="1350" dirty="0"/>
          </a:p>
          <a:p>
            <a:pPr indent="269875" algn="just">
              <a:lnSpc>
                <a:spcPct val="150000"/>
              </a:lnSpc>
            </a:pPr>
            <a:r>
              <a:rPr lang="zh-CN" altLang="zh-CN" sz="1200" dirty="0" smtClean="0">
                <a:latin typeface="楷体" panose="02010609060101010101" pitchFamily="49" charset="-122"/>
                <a:ea typeface="楷体" panose="02010609060101010101" pitchFamily="49" charset="-122"/>
              </a:rPr>
              <a:t>【实例】</a:t>
            </a:r>
            <a:r>
              <a:rPr lang="zh-CN" altLang="en-US" sz="1200" dirty="0" smtClean="0">
                <a:latin typeface="楷体" panose="02010609060101010101" pitchFamily="49" charset="-122"/>
                <a:ea typeface="楷体" panose="02010609060101010101" pitchFamily="49" charset="-122"/>
              </a:rPr>
              <a:t>让员工描述脑海中优秀管理者的形象，最重要的</a:t>
            </a:r>
            <a:r>
              <a:rPr lang="en-US" altLang="zh-CN" sz="1200" dirty="0" smtClean="0">
                <a:latin typeface="楷体" panose="02010609060101010101" pitchFamily="49" charset="-122"/>
                <a:ea typeface="楷体" panose="02010609060101010101" pitchFamily="49" charset="-122"/>
              </a:rPr>
              <a:t>3</a:t>
            </a:r>
            <a:r>
              <a:rPr lang="zh-CN" altLang="en-US" sz="1200" dirty="0" smtClean="0">
                <a:latin typeface="楷体" panose="02010609060101010101" pitchFamily="49" charset="-122"/>
                <a:ea typeface="楷体" panose="02010609060101010101" pitchFamily="49" charset="-122"/>
              </a:rPr>
              <a:t>个特质或者行为是什么？</a:t>
            </a:r>
            <a:endParaRPr lang="zh-CN" altLang="zh-CN" sz="1200" dirty="0">
              <a:latin typeface="楷体" panose="02010609060101010101" pitchFamily="49" charset="-122"/>
              <a:ea typeface="楷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43000" y="857251"/>
          <a:ext cx="6858000" cy="5142865"/>
        </p:xfrm>
        <a:graphic>
          <a:graphicData uri="http://schemas.openxmlformats.org/drawingml/2006/table">
            <a:tbl>
              <a:tblPr firstRow="1" bandRow="1">
                <a:tableStyleId>{8EC20E35-A176-4012-BC5E-935CFFF8708E}</a:tableStyleId>
              </a:tblPr>
              <a:tblGrid>
                <a:gridCol w="1130300"/>
                <a:gridCol w="5727700"/>
              </a:tblGrid>
              <a:tr h="375285">
                <a:tc>
                  <a:txBody>
                    <a:bodyPr/>
                    <a:lstStyle/>
                    <a:p>
                      <a:pPr algn="r"/>
                      <a:r>
                        <a:rPr lang="zh-CN" altLang="en-US" sz="1800" b="1" i="0" dirty="0" smtClean="0">
                          <a:latin typeface="楷体" panose="02010609060101010101" pitchFamily="49" charset="-122"/>
                          <a:ea typeface="楷体" panose="02010609060101010101" pitchFamily="49" charset="-122"/>
                        </a:rPr>
                        <a:t>名称</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tcPr>
                </a:tc>
                <a:tc>
                  <a:txBody>
                    <a:bodyPr/>
                    <a:lstStyle/>
                    <a:p>
                      <a:r>
                        <a:rPr lang="zh-CN" altLang="en-US" sz="1800" dirty="0" smtClean="0"/>
                        <a:t>集体形象 </a:t>
                      </a:r>
                      <a:r>
                        <a:rPr lang="en-US" altLang="zh-CN" sz="1800" dirty="0" smtClean="0"/>
                        <a:t>(Group image &amp; vision</a:t>
                      </a:r>
                      <a:r>
                        <a:rPr lang="en-US" altLang="zh-CN" sz="1800" baseline="0" dirty="0" smtClean="0"/>
                        <a:t>)</a:t>
                      </a:r>
                      <a:endParaRPr lang="zh-CN" altLang="en-US" sz="1800" dirty="0"/>
                    </a:p>
                  </a:txBody>
                  <a:tcPr marL="51435" marR="51435" marT="25717" marB="25717">
                    <a:lnL w="12700" cap="flat" cmpd="sng" algn="ctr">
                      <a:solidFill>
                        <a:schemeClr val="tx1"/>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tcPr>
                </a:tc>
              </a:tr>
              <a:tr h="347345">
                <a:tc>
                  <a:txBody>
                    <a:bodyPr/>
                    <a:lstStyle/>
                    <a:p>
                      <a:pPr algn="r"/>
                      <a:r>
                        <a:rPr lang="zh-CN" altLang="en-US" sz="1800" b="1" i="0" dirty="0" smtClean="0">
                          <a:latin typeface="楷体" panose="02010609060101010101" pitchFamily="49" charset="-122"/>
                          <a:ea typeface="楷体" panose="02010609060101010101" pitchFamily="49" charset="-122"/>
                        </a:rPr>
                        <a:t>类别</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marL="0" algn="l" defTabSz="457200" rtl="0" eaLnBrk="1" latinLnBrk="0" hangingPunct="1"/>
                      <a:r>
                        <a:rPr lang="en-US" altLang="zh-CN" sz="1200" kern="1200" dirty="0" smtClean="0">
                          <a:solidFill>
                            <a:srgbClr val="002060"/>
                          </a:solidFill>
                          <a:latin typeface="微软雅黑" panose="020B0503020204020204" charset="-122"/>
                          <a:ea typeface="微软雅黑" panose="020B0503020204020204" charset="-122"/>
                          <a:cs typeface="+mn-cs"/>
                        </a:rPr>
                        <a:t>Purpose</a:t>
                      </a:r>
                      <a:endParaRPr lang="en-US" altLang="zh-CN" sz="1200"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626745">
                <a:tc>
                  <a:txBody>
                    <a:bodyPr/>
                    <a:lstStyle/>
                    <a:p>
                      <a:pPr algn="r"/>
                      <a:r>
                        <a:rPr lang="zh-CN" altLang="en-US" sz="1800" b="1" i="0" dirty="0" smtClean="0">
                          <a:latin typeface="楷体" panose="02010609060101010101" pitchFamily="49" charset="-122"/>
                          <a:ea typeface="楷体" panose="02010609060101010101" pitchFamily="49" charset="-122"/>
                        </a:rPr>
                        <a:t>一句话</a:t>
                      </a:r>
                      <a:endParaRPr lang="en-US" altLang="zh-CN" sz="1800" b="1" i="0" dirty="0" smtClean="0">
                        <a:latin typeface="楷体" panose="02010609060101010101" pitchFamily="49" charset="-122"/>
                        <a:ea typeface="楷体" panose="02010609060101010101" pitchFamily="49" charset="-122"/>
                      </a:endParaRPr>
                    </a:p>
                    <a:p>
                      <a:pPr algn="r"/>
                      <a:r>
                        <a:rPr lang="zh-CN" altLang="en-US" sz="1800" b="1" i="0" dirty="0" smtClean="0">
                          <a:latin typeface="楷体" panose="02010609060101010101" pitchFamily="49" charset="-122"/>
                          <a:ea typeface="楷体" panose="02010609060101010101" pitchFamily="49" charset="-122"/>
                        </a:rPr>
                        <a:t>总结</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457200" rtl="0" eaLnBrk="1" latinLnBrk="0" hangingPunct="1"/>
                      <a:r>
                        <a:rPr lang="zh-CN" altLang="en-US" sz="1200" kern="1200" dirty="0" smtClean="0">
                          <a:solidFill>
                            <a:srgbClr val="002060"/>
                          </a:solidFill>
                          <a:latin typeface="微软雅黑" panose="020B0503020204020204" charset="-122"/>
                          <a:ea typeface="微软雅黑" panose="020B0503020204020204" charset="-122"/>
                          <a:cs typeface="+mn-cs"/>
                        </a:rPr>
                        <a:t>自组织团队最后一个挑战就是团队成员倾向于关心集体工作目标之外的事情，事实上，团队成员齐心协力、坚持不懈的追求特定的（团队和组织的）目标和结果，才是衡量自组织团队成功与否和工作表现的标准。</a:t>
                      </a:r>
                      <a:endParaRPr lang="zh-CN" altLang="en-US" sz="120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779780">
                <a:tc>
                  <a:txBody>
                    <a:bodyPr/>
                    <a:lstStyle/>
                    <a:p>
                      <a:pPr algn="r"/>
                      <a:r>
                        <a:rPr lang="zh-CN" altLang="en-US" sz="1800" b="1" i="0" dirty="0" smtClean="0">
                          <a:latin typeface="楷体" panose="02010609060101010101" pitchFamily="49" charset="-122"/>
                          <a:ea typeface="楷体" panose="02010609060101010101" pitchFamily="49" charset="-122"/>
                        </a:rPr>
                        <a:t>问题描述</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457200" rtl="0" eaLnBrk="1" latinLnBrk="0" hangingPunct="1"/>
                      <a:r>
                        <a:rPr lang="zh-CN" altLang="en-US" sz="1200" kern="1200" dirty="0" smtClean="0">
                          <a:solidFill>
                            <a:srgbClr val="002060"/>
                          </a:solidFill>
                          <a:latin typeface="微软雅黑" panose="020B0503020204020204" charset="-122"/>
                          <a:ea typeface="微软雅黑" panose="020B0503020204020204" charset="-122"/>
                          <a:cs typeface="+mn-cs"/>
                        </a:rPr>
                        <a:t>非常多的由优秀成员构成的软件团队并不重视集体结果，而更多的重视个人成绩。这样的团队无法取得真正的进步，且由于鼓动成员更关注个人职业前途和目标，而充满了相互间的戒备、缺乏相互监督和帮助，从而更容易解体。</a:t>
                      </a:r>
                      <a:endParaRPr lang="zh-CN" altLang="en-US" sz="120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388110">
                <a:tc>
                  <a:txBody>
                    <a:bodyPr/>
                    <a:lstStyle/>
                    <a:p>
                      <a:pPr algn="r"/>
                      <a:r>
                        <a:rPr lang="zh-CN" altLang="en-US" sz="1800" b="1" i="0" dirty="0" smtClean="0">
                          <a:latin typeface="楷体" panose="02010609060101010101" pitchFamily="49" charset="-122"/>
                          <a:ea typeface="楷体" panose="02010609060101010101" pitchFamily="49" charset="-122"/>
                        </a:rPr>
                        <a:t>解决方案</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457200" rtl="0" eaLnBrk="1" latinLnBrk="0" hangingPunct="1">
                        <a:lnSpc>
                          <a:spcPct val="150000"/>
                        </a:lnSpc>
                      </a:pPr>
                      <a:r>
                        <a:rPr lang="zh-CN" altLang="en-US" sz="1200" kern="1200" dirty="0" smtClean="0">
                          <a:solidFill>
                            <a:srgbClr val="002060"/>
                          </a:solidFill>
                          <a:latin typeface="微软雅黑" panose="020B0503020204020204" charset="-122"/>
                          <a:ea typeface="微软雅黑" panose="020B0503020204020204" charset="-122"/>
                          <a:cs typeface="+mn-cs"/>
                        </a:rPr>
                        <a:t>第一步：为团队取一个响亮、易记、鼓舞士气、凝聚共识的好名字</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marL="0" algn="l" defTabSz="457200" rtl="0" eaLnBrk="1" latinLnBrk="0" hangingPunct="1">
                        <a:lnSpc>
                          <a:spcPct val="150000"/>
                        </a:lnSpc>
                      </a:pPr>
                      <a:r>
                        <a:rPr lang="zh-CN" altLang="en-US" sz="1200" kern="1200" dirty="0" smtClean="0">
                          <a:solidFill>
                            <a:srgbClr val="002060"/>
                          </a:solidFill>
                          <a:latin typeface="微软雅黑" panose="020B0503020204020204" charset="-122"/>
                          <a:ea typeface="微软雅黑" panose="020B0503020204020204" charset="-122"/>
                          <a:cs typeface="+mn-cs"/>
                        </a:rPr>
                        <a:t>第二步：和团队一起讨论出团队的</a:t>
                      </a:r>
                      <a:r>
                        <a:rPr lang="en-US" altLang="zh-CN" sz="1200" kern="1200" dirty="0" smtClean="0">
                          <a:solidFill>
                            <a:srgbClr val="002060"/>
                          </a:solidFill>
                          <a:latin typeface="微软雅黑" panose="020B0503020204020204" charset="-122"/>
                          <a:ea typeface="微软雅黑" panose="020B0503020204020204" charset="-122"/>
                          <a:cs typeface="+mn-cs"/>
                        </a:rPr>
                        <a:t>vision</a:t>
                      </a:r>
                      <a:r>
                        <a:rPr lang="zh-CN" altLang="en-US" sz="1200" kern="1200" dirty="0" smtClean="0">
                          <a:solidFill>
                            <a:srgbClr val="002060"/>
                          </a:solidFill>
                          <a:latin typeface="微软雅黑" panose="020B0503020204020204" charset="-122"/>
                          <a:ea typeface="微软雅黑" panose="020B0503020204020204" charset="-122"/>
                          <a:cs typeface="+mn-cs"/>
                        </a:rPr>
                        <a:t>并将其具象化</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marL="0" algn="l" defTabSz="457200" rtl="0" eaLnBrk="1" latinLnBrk="0" hangingPunct="1">
                        <a:lnSpc>
                          <a:spcPct val="150000"/>
                        </a:lnSpc>
                      </a:pPr>
                      <a:r>
                        <a:rPr lang="zh-CN" altLang="en-US" sz="1200" kern="1200" dirty="0" smtClean="0">
                          <a:solidFill>
                            <a:srgbClr val="002060"/>
                          </a:solidFill>
                          <a:latin typeface="微软雅黑" panose="020B0503020204020204" charset="-122"/>
                          <a:ea typeface="微软雅黑" panose="020B0503020204020204" charset="-122"/>
                          <a:cs typeface="+mn-cs"/>
                        </a:rPr>
                        <a:t>第三步：公布工作目标，紧密链接到团队集体目标和形象</a:t>
                      </a:r>
                      <a:r>
                        <a:rPr lang="en-US" altLang="zh-CN" sz="1200" kern="1200" dirty="0" smtClean="0">
                          <a:solidFill>
                            <a:srgbClr val="002060"/>
                          </a:solidFill>
                          <a:latin typeface="微软雅黑" panose="020B0503020204020204" charset="-122"/>
                          <a:ea typeface="微软雅黑" panose="020B0503020204020204" charset="-122"/>
                          <a:cs typeface="+mn-cs"/>
                        </a:rPr>
                        <a:t>——</a:t>
                      </a:r>
                      <a:r>
                        <a:rPr lang="zh-CN" altLang="en-US" sz="1200" kern="1200" dirty="0" smtClean="0">
                          <a:solidFill>
                            <a:srgbClr val="002060"/>
                          </a:solidFill>
                          <a:latin typeface="微软雅黑" panose="020B0503020204020204" charset="-122"/>
                          <a:ea typeface="微软雅黑" panose="020B0503020204020204" charset="-122"/>
                          <a:cs typeface="+mn-cs"/>
                        </a:rPr>
                        <a:t>赋予工作意义</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marL="0" algn="l" defTabSz="457200" rtl="0" eaLnBrk="1" latinLnBrk="0" hangingPunct="1">
                        <a:lnSpc>
                          <a:spcPct val="150000"/>
                        </a:lnSpc>
                      </a:pPr>
                      <a:r>
                        <a:rPr lang="zh-CN" altLang="en-US" sz="1200" kern="1200" dirty="0" smtClean="0">
                          <a:solidFill>
                            <a:srgbClr val="002060"/>
                          </a:solidFill>
                          <a:latin typeface="微软雅黑" panose="020B0503020204020204" charset="-122"/>
                          <a:ea typeface="微软雅黑" panose="020B0503020204020204" charset="-122"/>
                          <a:cs typeface="+mn-cs"/>
                        </a:rPr>
                        <a:t>第四步：奖励集体成就</a:t>
                      </a:r>
                      <a:endParaRPr lang="en-US" altLang="zh-CN" sz="1200"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009650">
                <a:tc>
                  <a:txBody>
                    <a:bodyPr/>
                    <a:lstStyle/>
                    <a:p>
                      <a:pPr algn="r"/>
                      <a:r>
                        <a:rPr lang="zh-CN" altLang="en-US" sz="1800" b="1" i="0" dirty="0" smtClean="0">
                          <a:latin typeface="楷体" panose="02010609060101010101" pitchFamily="49" charset="-122"/>
                          <a:ea typeface="楷体" panose="02010609060101010101" pitchFamily="49" charset="-122"/>
                        </a:rPr>
                        <a:t>结果</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l" defTabSz="457200" rtl="0" eaLnBrk="1" latinLnBrk="0" hangingPunct="1"/>
                      <a:r>
                        <a:rPr lang="zh-CN" altLang="en-US" sz="1200" kern="1200" dirty="0" smtClean="0">
                          <a:solidFill>
                            <a:srgbClr val="002060"/>
                          </a:solidFill>
                          <a:latin typeface="微软雅黑" panose="020B0503020204020204" charset="-122"/>
                          <a:ea typeface="微软雅黑" panose="020B0503020204020204" charset="-122"/>
                          <a:cs typeface="+mn-cs"/>
                        </a:rPr>
                        <a:t>团队将会变得：</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marL="0" indent="-285750" algn="l" defTabSz="457200" rtl="0" eaLnBrk="1" latinLnBrk="0" hangingPunct="1">
                        <a:buFontTx/>
                        <a:buChar char="-"/>
                      </a:pPr>
                      <a:r>
                        <a:rPr lang="zh-CN" altLang="en-US" sz="1200" kern="1200" dirty="0" smtClean="0">
                          <a:solidFill>
                            <a:srgbClr val="002060"/>
                          </a:solidFill>
                          <a:latin typeface="微软雅黑" panose="020B0503020204020204" charset="-122"/>
                          <a:ea typeface="微软雅黑" panose="020B0503020204020204" charset="-122"/>
                          <a:cs typeface="+mn-cs"/>
                        </a:rPr>
                        <a:t>凝聚力强，不会轻易解体</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marL="0" indent="-285750" algn="l" defTabSz="457200" rtl="0" eaLnBrk="1" latinLnBrk="0" hangingPunct="1">
                        <a:buFontTx/>
                        <a:buChar char="-"/>
                      </a:pPr>
                      <a:r>
                        <a:rPr lang="zh-CN" altLang="en-US" sz="1200" kern="1200" dirty="0" smtClean="0">
                          <a:solidFill>
                            <a:srgbClr val="002060"/>
                          </a:solidFill>
                          <a:latin typeface="微软雅黑" panose="020B0503020204020204" charset="-122"/>
                          <a:ea typeface="微软雅黑" panose="020B0503020204020204" charset="-122"/>
                          <a:cs typeface="+mn-cs"/>
                        </a:rPr>
                        <a:t>正确对待成功和失败</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marL="0" indent="-285750" algn="l" defTabSz="457200" rtl="0" eaLnBrk="1" latinLnBrk="0" hangingPunct="1">
                        <a:buFontTx/>
                        <a:buChar char="-"/>
                      </a:pPr>
                      <a:r>
                        <a:rPr lang="zh-CN" altLang="en-US" sz="1200" kern="1200" dirty="0" smtClean="0">
                          <a:solidFill>
                            <a:srgbClr val="002060"/>
                          </a:solidFill>
                          <a:latin typeface="微软雅黑" panose="020B0503020204020204" charset="-122"/>
                          <a:ea typeface="微软雅黑" panose="020B0503020204020204" charset="-122"/>
                          <a:cs typeface="+mn-cs"/>
                        </a:rPr>
                        <a:t>不提倡注重个人表现</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marL="0" indent="-285750" algn="l" defTabSz="457200" rtl="0" eaLnBrk="1" latinLnBrk="0" hangingPunct="1">
                        <a:buFontTx/>
                        <a:buChar char="-"/>
                      </a:pPr>
                      <a:r>
                        <a:rPr lang="zh-CN" altLang="en-US" sz="1200" kern="1200" dirty="0" smtClean="0">
                          <a:solidFill>
                            <a:srgbClr val="002060"/>
                          </a:solidFill>
                          <a:latin typeface="微软雅黑" panose="020B0503020204020204" charset="-122"/>
                          <a:ea typeface="微软雅黑" panose="020B0503020204020204" charset="-122"/>
                          <a:cs typeface="+mn-cs"/>
                        </a:rPr>
                        <a:t>团队成员能够为团队利益牺牲个人利益</a:t>
                      </a:r>
                      <a:endParaRPr lang="en-US" altLang="zh-CN" sz="1200"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615950">
                <a:tc>
                  <a:txBody>
                    <a:bodyPr/>
                    <a:lstStyle/>
                    <a:p>
                      <a:pPr algn="r"/>
                      <a:r>
                        <a:rPr lang="zh-CN" altLang="en-US" sz="1800" b="1" i="0" dirty="0" smtClean="0">
                          <a:latin typeface="楷体" panose="02010609060101010101" pitchFamily="49" charset="-122"/>
                          <a:ea typeface="楷体" panose="02010609060101010101" pitchFamily="49" charset="-122"/>
                        </a:rPr>
                        <a:t>应用实例</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200" b="1" kern="1200" dirty="0" smtClean="0">
                          <a:solidFill>
                            <a:srgbClr val="002060"/>
                          </a:solidFill>
                          <a:latin typeface="微软雅黑" panose="020B0503020204020204" charset="-122"/>
                          <a:ea typeface="微软雅黑" panose="020B0503020204020204" charset="-122"/>
                          <a:cs typeface="+mn-cs"/>
                        </a:rPr>
                        <a:t>2014-</a:t>
                      </a:r>
                      <a:r>
                        <a:rPr lang="zh-CN" altLang="en-US" sz="1200" b="1" kern="1200" dirty="0" smtClean="0">
                          <a:solidFill>
                            <a:srgbClr val="002060"/>
                          </a:solidFill>
                          <a:latin typeface="微软雅黑" panose="020B0503020204020204" charset="-122"/>
                          <a:ea typeface="微软雅黑" panose="020B0503020204020204" charset="-122"/>
                          <a:cs typeface="+mn-cs"/>
                        </a:rPr>
                        <a:t>“飞黄腾达”</a:t>
                      </a:r>
                      <a:endParaRPr lang="en-US" altLang="zh-CN" sz="1200" b="1" kern="1200" dirty="0" smtClean="0">
                        <a:solidFill>
                          <a:srgbClr val="002060"/>
                        </a:solidFill>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lang="en-US" altLang="zh-CN" sz="1200" b="1" kern="1200" dirty="0" smtClean="0">
                          <a:solidFill>
                            <a:srgbClr val="002060"/>
                          </a:solidFill>
                          <a:latin typeface="微软雅黑" panose="020B0503020204020204" charset="-122"/>
                          <a:ea typeface="微软雅黑" panose="020B0503020204020204" charset="-122"/>
                          <a:cs typeface="+mn-cs"/>
                        </a:rPr>
                        <a:t>Laszlo – “</a:t>
                      </a:r>
                      <a:r>
                        <a:rPr lang="zh-CN" altLang="en-US" sz="1200" b="1" kern="1200" dirty="0" smtClean="0">
                          <a:solidFill>
                            <a:srgbClr val="002060"/>
                          </a:solidFill>
                          <a:latin typeface="微软雅黑" panose="020B0503020204020204" charset="-122"/>
                          <a:ea typeface="微软雅黑" panose="020B0503020204020204" charset="-122"/>
                          <a:cs typeface="+mn-cs"/>
                        </a:rPr>
                        <a:t>重新定义团队</a:t>
                      </a:r>
                      <a:r>
                        <a:rPr lang="en-US" altLang="zh-CN" sz="1200" b="1" kern="1200" dirty="0" smtClean="0">
                          <a:solidFill>
                            <a:srgbClr val="002060"/>
                          </a:solidFill>
                          <a:latin typeface="微软雅黑" panose="020B0503020204020204" charset="-122"/>
                          <a:ea typeface="微软雅黑" panose="020B0503020204020204" charset="-122"/>
                          <a:cs typeface="+mn-cs"/>
                        </a:rPr>
                        <a:t>-</a:t>
                      </a:r>
                      <a:r>
                        <a:rPr lang="zh-CN" altLang="en-US" sz="1200" b="1" kern="1200" dirty="0" smtClean="0">
                          <a:solidFill>
                            <a:srgbClr val="002060"/>
                          </a:solidFill>
                          <a:latin typeface="微软雅黑" panose="020B0503020204020204" charset="-122"/>
                          <a:ea typeface="微软雅黑" panose="020B0503020204020204" charset="-122"/>
                          <a:cs typeface="+mn-cs"/>
                        </a:rPr>
                        <a:t>谷歌如何工作” （</a:t>
                      </a:r>
                      <a:r>
                        <a:rPr lang="en-US" altLang="zh-CN" sz="1200" b="1" kern="1200" dirty="0" smtClean="0">
                          <a:solidFill>
                            <a:srgbClr val="002060"/>
                          </a:solidFill>
                          <a:latin typeface="微软雅黑" panose="020B0503020204020204" charset="-122"/>
                          <a:ea typeface="微软雅黑" panose="020B0503020204020204" charset="-122"/>
                          <a:cs typeface="+mn-cs"/>
                        </a:rPr>
                        <a:t>pp226,</a:t>
                      </a:r>
                      <a:r>
                        <a:rPr lang="zh-CN" altLang="en-US" sz="1200" b="1" kern="1200" dirty="0" smtClean="0">
                          <a:solidFill>
                            <a:srgbClr val="002060"/>
                          </a:solidFill>
                          <a:latin typeface="微软雅黑" panose="020B0503020204020204" charset="-122"/>
                          <a:ea typeface="微软雅黑" panose="020B0503020204020204" charset="-122"/>
                          <a:cs typeface="+mn-cs"/>
                        </a:rPr>
                        <a:t>以成就为荣，不以报酬为荣）</a:t>
                      </a:r>
                      <a:endParaRPr lang="en-US" altLang="zh-CN" sz="1200" b="1"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000" y="1872233"/>
            <a:ext cx="6858000" cy="4128517"/>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43000" y="857249"/>
          <a:ext cx="6858000" cy="5143500"/>
        </p:xfrm>
        <a:graphic>
          <a:graphicData uri="http://schemas.openxmlformats.org/drawingml/2006/table">
            <a:tbl>
              <a:tblPr firstRow="1" bandRow="1">
                <a:tableStyleId>{8EC20E35-A176-4012-BC5E-935CFFF8708E}</a:tableStyleId>
              </a:tblPr>
              <a:tblGrid>
                <a:gridCol w="1120775"/>
                <a:gridCol w="5737225"/>
              </a:tblGrid>
              <a:tr h="370840">
                <a:tc>
                  <a:txBody>
                    <a:bodyPr/>
                    <a:lstStyle/>
                    <a:p>
                      <a:pPr algn="r"/>
                      <a:r>
                        <a:rPr lang="zh-CN" altLang="en-US" sz="1350" b="1" i="0" dirty="0" smtClean="0">
                          <a:latin typeface="楷体" panose="02010609060101010101" pitchFamily="49" charset="-122"/>
                          <a:ea typeface="楷体" panose="02010609060101010101" pitchFamily="49" charset="-122"/>
                        </a:rPr>
                        <a:t>名称</a:t>
                      </a:r>
                      <a:endParaRPr lang="zh-CN" altLang="en-US" sz="135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tcPr>
                </a:tc>
                <a:tc>
                  <a:txBody>
                    <a:bodyPr/>
                    <a:lstStyle/>
                    <a:p>
                      <a:r>
                        <a:rPr lang="zh-CN" altLang="en-US" sz="1800" dirty="0" smtClean="0"/>
                        <a:t>表达感谢 </a:t>
                      </a:r>
                      <a:r>
                        <a:rPr lang="en-US" altLang="zh-CN" sz="1800" dirty="0" smtClean="0"/>
                        <a:t>(Express</a:t>
                      </a:r>
                      <a:r>
                        <a:rPr lang="en-US" altLang="zh-CN" sz="1800" baseline="0" dirty="0" smtClean="0"/>
                        <a:t> appreciation)</a:t>
                      </a:r>
                      <a:endParaRPr lang="zh-CN" altLang="en-US" sz="1800" dirty="0"/>
                    </a:p>
                  </a:txBody>
                  <a:tcPr marL="51435" marR="51435" marT="25717" marB="25717">
                    <a:lnL w="12700" cap="flat" cmpd="sng" algn="ctr">
                      <a:solidFill>
                        <a:schemeClr val="tx1"/>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tcPr>
                </a:tc>
              </a:tr>
              <a:tr h="321945">
                <a:tc>
                  <a:txBody>
                    <a:bodyPr/>
                    <a:lstStyle/>
                    <a:p>
                      <a:pPr algn="r"/>
                      <a:r>
                        <a:rPr lang="zh-CN" altLang="en-US" sz="1350" b="1" i="0" dirty="0" smtClean="0">
                          <a:latin typeface="楷体" panose="02010609060101010101" pitchFamily="49" charset="-122"/>
                          <a:ea typeface="楷体" panose="02010609060101010101" pitchFamily="49" charset="-122"/>
                        </a:rPr>
                        <a:t>类别</a:t>
                      </a:r>
                      <a:endParaRPr lang="zh-CN" altLang="en-US" sz="135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r>
                        <a:rPr lang="en-US" altLang="zh-CN" sz="1050" kern="1200" dirty="0" smtClean="0">
                          <a:solidFill>
                            <a:srgbClr val="002060"/>
                          </a:solidFill>
                          <a:latin typeface="微软雅黑" panose="020B0503020204020204" charset="-122"/>
                          <a:ea typeface="微软雅黑" panose="020B0503020204020204" charset="-122"/>
                          <a:cs typeface="+mn-cs"/>
                        </a:rPr>
                        <a:t>Performance</a:t>
                      </a:r>
                      <a:endParaRPr lang="en-US" altLang="zh-CN" sz="1050"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444500">
                <a:tc>
                  <a:txBody>
                    <a:bodyPr/>
                    <a:lstStyle/>
                    <a:p>
                      <a:pPr algn="r"/>
                      <a:r>
                        <a:rPr lang="zh-CN" altLang="en-US" sz="1350" b="1" i="0" dirty="0" smtClean="0">
                          <a:latin typeface="楷体" panose="02010609060101010101" pitchFamily="49" charset="-122"/>
                          <a:ea typeface="楷体" panose="02010609060101010101" pitchFamily="49" charset="-122"/>
                        </a:rPr>
                        <a:t>一句话总结</a:t>
                      </a:r>
                      <a:endParaRPr lang="zh-CN" altLang="en-US" sz="135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zh-CN" altLang="en-US" sz="1050" kern="1200" dirty="0" smtClean="0">
                          <a:solidFill>
                            <a:srgbClr val="002060"/>
                          </a:solidFill>
                          <a:latin typeface="微软雅黑" panose="020B0503020204020204" charset="-122"/>
                          <a:ea typeface="微软雅黑" panose="020B0503020204020204" charset="-122"/>
                          <a:cs typeface="+mn-cs"/>
                        </a:rPr>
                        <a:t>及时的认可和奖励已经被证明是保持软件团队员工高激励、提升绩效的重要手段；然而，花费最低的认可和奖励机制</a:t>
                      </a:r>
                      <a:r>
                        <a:rPr lang="en-US" altLang="zh-CN" sz="1050" kern="1200" dirty="0" smtClean="0">
                          <a:solidFill>
                            <a:srgbClr val="002060"/>
                          </a:solidFill>
                          <a:latin typeface="微软雅黑" panose="020B0503020204020204" charset="-122"/>
                          <a:ea typeface="微软雅黑" panose="020B0503020204020204" charset="-122"/>
                          <a:cs typeface="+mn-cs"/>
                        </a:rPr>
                        <a:t>——</a:t>
                      </a:r>
                      <a:r>
                        <a:rPr lang="zh-CN" altLang="en-US" sz="1050" kern="1200" dirty="0" smtClean="0">
                          <a:solidFill>
                            <a:srgbClr val="002060"/>
                          </a:solidFill>
                          <a:latin typeface="微软雅黑" panose="020B0503020204020204" charset="-122"/>
                          <a:ea typeface="微软雅黑" panose="020B0503020204020204" charset="-122"/>
                          <a:cs typeface="+mn-cs"/>
                        </a:rPr>
                        <a:t>表达感谢</a:t>
                      </a:r>
                      <a:r>
                        <a:rPr lang="en-US" altLang="zh-CN" sz="1050" kern="1200" dirty="0" smtClean="0">
                          <a:solidFill>
                            <a:srgbClr val="002060"/>
                          </a:solidFill>
                          <a:latin typeface="微软雅黑" panose="020B0503020204020204" charset="-122"/>
                          <a:ea typeface="微软雅黑" panose="020B0503020204020204" charset="-122"/>
                          <a:cs typeface="+mn-cs"/>
                        </a:rPr>
                        <a:t>——</a:t>
                      </a:r>
                      <a:r>
                        <a:rPr lang="zh-CN" altLang="en-US" sz="1050" kern="1200" dirty="0" smtClean="0">
                          <a:solidFill>
                            <a:srgbClr val="002060"/>
                          </a:solidFill>
                          <a:latin typeface="微软雅黑" panose="020B0503020204020204" charset="-122"/>
                          <a:ea typeface="微软雅黑" panose="020B0503020204020204" charset="-122"/>
                          <a:cs typeface="+mn-cs"/>
                        </a:rPr>
                        <a:t>却往往被忽略。</a:t>
                      </a:r>
                      <a:endParaRPr lang="zh-CN" altLang="en-US" sz="105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187450">
                <a:tc>
                  <a:txBody>
                    <a:bodyPr/>
                    <a:lstStyle/>
                    <a:p>
                      <a:pPr algn="r"/>
                      <a:r>
                        <a:rPr lang="zh-CN" altLang="en-US" sz="1350" b="1" i="0" dirty="0" smtClean="0">
                          <a:latin typeface="楷体" panose="02010609060101010101" pitchFamily="49" charset="-122"/>
                          <a:ea typeface="楷体" panose="02010609060101010101" pitchFamily="49" charset="-122"/>
                        </a:rPr>
                        <a:t>问题描述</a:t>
                      </a:r>
                      <a:endParaRPr lang="zh-CN" altLang="en-US" sz="135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zh-CN" altLang="en-US" sz="1050" kern="1200" dirty="0" smtClean="0">
                          <a:solidFill>
                            <a:srgbClr val="002060"/>
                          </a:solidFill>
                          <a:latin typeface="微软雅黑" panose="020B0503020204020204" charset="-122"/>
                          <a:ea typeface="微软雅黑" panose="020B0503020204020204" charset="-122"/>
                          <a:cs typeface="+mn-cs"/>
                        </a:rPr>
                        <a:t>大量的调查证明，员工离职的最主要原因都是因为直线经理，而不是工作或者所服务的组织。而对直线经理的不满因素中，没有获得及时的认可和奖励往往是排名前列的因素。</a:t>
                      </a:r>
                      <a:endParaRPr lang="en-US" altLang="zh-CN" sz="1050" kern="1200" dirty="0" smtClean="0">
                        <a:solidFill>
                          <a:srgbClr val="002060"/>
                        </a:solidFill>
                        <a:latin typeface="微软雅黑" panose="020B0503020204020204" charset="-122"/>
                        <a:ea typeface="微软雅黑" panose="020B0503020204020204" charset="-122"/>
                        <a:cs typeface="+mn-cs"/>
                      </a:endParaRPr>
                    </a:p>
                    <a:p>
                      <a:endParaRPr lang="en-US" altLang="zh-CN" sz="1050" kern="1200" dirty="0" smtClean="0">
                        <a:solidFill>
                          <a:srgbClr val="002060"/>
                        </a:solidFill>
                        <a:latin typeface="微软雅黑" panose="020B0503020204020204" charset="-122"/>
                        <a:ea typeface="微软雅黑" panose="020B0503020204020204" charset="-122"/>
                        <a:cs typeface="+mn-cs"/>
                      </a:endParaRPr>
                    </a:p>
                    <a:p>
                      <a:r>
                        <a:rPr lang="zh-CN" altLang="en-US" sz="1050" kern="1200" dirty="0" smtClean="0">
                          <a:solidFill>
                            <a:srgbClr val="002060"/>
                          </a:solidFill>
                          <a:latin typeface="微软雅黑" panose="020B0503020204020204" charset="-122"/>
                          <a:ea typeface="微软雅黑" panose="020B0503020204020204" charset="-122"/>
                          <a:cs typeface="+mn-cs"/>
                        </a:rPr>
                        <a:t>最根本的原因就在于，就算是最无私的员工，也希望被直线经理认可以及获得相应的奖励</a:t>
                      </a:r>
                      <a:r>
                        <a:rPr lang="en-US" altLang="zh-CN" sz="1050" kern="1200" dirty="0" smtClean="0">
                          <a:solidFill>
                            <a:srgbClr val="002060"/>
                          </a:solidFill>
                          <a:latin typeface="微软雅黑" panose="020B0503020204020204" charset="-122"/>
                          <a:ea typeface="微软雅黑" panose="020B0503020204020204" charset="-122"/>
                          <a:cs typeface="+mn-cs"/>
                        </a:rPr>
                        <a:t>——</a:t>
                      </a:r>
                      <a:r>
                        <a:rPr lang="zh-CN" altLang="en-US" sz="1050" kern="1200" dirty="0" smtClean="0">
                          <a:solidFill>
                            <a:srgbClr val="002060"/>
                          </a:solidFill>
                          <a:latin typeface="微软雅黑" panose="020B0503020204020204" charset="-122"/>
                          <a:ea typeface="微软雅黑" panose="020B0503020204020204" charset="-122"/>
                          <a:cs typeface="+mn-cs"/>
                        </a:rPr>
                        <a:t>这是人性的一部分。缺乏认可不仅会对员工产生负向激励，同时也是团队领导丧失了提升团队绩效的最好、最有效的机会。</a:t>
                      </a:r>
                      <a:endParaRPr lang="zh-CN" altLang="en-US" sz="105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743075">
                <a:tc>
                  <a:txBody>
                    <a:bodyPr/>
                    <a:lstStyle/>
                    <a:p>
                      <a:pPr algn="r"/>
                      <a:r>
                        <a:rPr lang="zh-CN" altLang="en-US" sz="1350" b="1" i="0" dirty="0" smtClean="0">
                          <a:latin typeface="楷体" panose="02010609060101010101" pitchFamily="49" charset="-122"/>
                          <a:ea typeface="楷体" panose="02010609060101010101" pitchFamily="49" charset="-122"/>
                        </a:rPr>
                        <a:t>解决方案</a:t>
                      </a:r>
                      <a:endParaRPr lang="zh-CN" altLang="en-US" sz="135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zh-CN" altLang="en-US" sz="1050" kern="1200" dirty="0" smtClean="0">
                          <a:solidFill>
                            <a:srgbClr val="002060"/>
                          </a:solidFill>
                          <a:latin typeface="微软雅黑" panose="020B0503020204020204" charset="-122"/>
                          <a:ea typeface="微软雅黑" panose="020B0503020204020204" charset="-122"/>
                          <a:cs typeface="+mn-cs"/>
                        </a:rPr>
                        <a:t>花费最小的认可软件团队员工的方式就是：表达你的感谢。你所要做的就是：</a:t>
                      </a:r>
                      <a:endParaRPr lang="en-US" altLang="zh-CN" sz="1050" kern="1200" dirty="0" smtClean="0">
                        <a:solidFill>
                          <a:srgbClr val="002060"/>
                        </a:solidFill>
                        <a:latin typeface="微软雅黑" panose="020B0503020204020204" charset="-122"/>
                        <a:ea typeface="微软雅黑" panose="020B0503020204020204" charset="-122"/>
                        <a:cs typeface="+mn-cs"/>
                      </a:endParaRPr>
                    </a:p>
                    <a:p>
                      <a:r>
                        <a:rPr lang="zh-CN" altLang="en-US" sz="1050" kern="1200" dirty="0" smtClean="0">
                          <a:solidFill>
                            <a:srgbClr val="002060"/>
                          </a:solidFill>
                          <a:latin typeface="微软雅黑" panose="020B0503020204020204" charset="-122"/>
                          <a:ea typeface="微软雅黑" panose="020B0503020204020204" charset="-122"/>
                          <a:cs typeface="+mn-cs"/>
                        </a:rPr>
                        <a:t>第一步：从一开始就告诉员工，作为经理会及时让他们知道他们自己干的怎么样</a:t>
                      </a:r>
                      <a:endParaRPr lang="en-US" altLang="zh-CN" sz="1050" kern="1200" dirty="0" smtClean="0">
                        <a:solidFill>
                          <a:srgbClr val="002060"/>
                        </a:solidFill>
                        <a:latin typeface="微软雅黑" panose="020B0503020204020204" charset="-122"/>
                        <a:ea typeface="微软雅黑" panose="020B0503020204020204" charset="-122"/>
                        <a:cs typeface="+mn-cs"/>
                      </a:endParaRPr>
                    </a:p>
                    <a:p>
                      <a:r>
                        <a:rPr lang="zh-CN" altLang="en-US" sz="1050" kern="1200" dirty="0" smtClean="0">
                          <a:solidFill>
                            <a:srgbClr val="002060"/>
                          </a:solidFill>
                          <a:latin typeface="微软雅黑" panose="020B0503020204020204" charset="-122"/>
                          <a:ea typeface="微软雅黑" panose="020B0503020204020204" charset="-122"/>
                          <a:cs typeface="+mn-cs"/>
                        </a:rPr>
                        <a:t>第二步：当发现员工有优秀表现时，及时称赞他们</a:t>
                      </a:r>
                      <a:endParaRPr lang="en-US" altLang="zh-CN" sz="1050" kern="1200" dirty="0" smtClean="0">
                        <a:solidFill>
                          <a:srgbClr val="002060"/>
                        </a:solidFill>
                        <a:latin typeface="微软雅黑" panose="020B0503020204020204" charset="-122"/>
                        <a:ea typeface="微软雅黑" panose="020B0503020204020204" charset="-122"/>
                        <a:cs typeface="+mn-cs"/>
                      </a:endParaRPr>
                    </a:p>
                    <a:p>
                      <a:r>
                        <a:rPr lang="zh-CN" altLang="en-US" sz="1050" kern="1200" dirty="0" smtClean="0">
                          <a:solidFill>
                            <a:srgbClr val="002060"/>
                          </a:solidFill>
                          <a:latin typeface="微软雅黑" panose="020B0503020204020204" charset="-122"/>
                          <a:ea typeface="微软雅黑" panose="020B0503020204020204" charset="-122"/>
                          <a:cs typeface="+mn-cs"/>
                        </a:rPr>
                        <a:t>第三步：称赞的时候要具体</a:t>
                      </a:r>
                      <a:r>
                        <a:rPr lang="en-US" altLang="zh-CN" sz="1050" kern="1200" dirty="0" smtClean="0">
                          <a:solidFill>
                            <a:srgbClr val="002060"/>
                          </a:solidFill>
                          <a:latin typeface="微软雅黑" panose="020B0503020204020204" charset="-122"/>
                          <a:ea typeface="微软雅黑" panose="020B0503020204020204" charset="-122"/>
                          <a:cs typeface="+mn-cs"/>
                        </a:rPr>
                        <a:t>——</a:t>
                      </a:r>
                      <a:r>
                        <a:rPr lang="zh-CN" altLang="en-US" sz="1050" kern="1200" dirty="0" smtClean="0">
                          <a:solidFill>
                            <a:srgbClr val="002060"/>
                          </a:solidFill>
                          <a:latin typeface="微软雅黑" panose="020B0503020204020204" charset="-122"/>
                          <a:ea typeface="微软雅黑" panose="020B0503020204020204" charset="-122"/>
                          <a:cs typeface="+mn-cs"/>
                        </a:rPr>
                        <a:t>明确告诉他们什么事情做得好</a:t>
                      </a:r>
                      <a:endParaRPr lang="en-US" altLang="zh-CN" sz="1050" kern="1200" dirty="0" smtClean="0">
                        <a:solidFill>
                          <a:srgbClr val="002060"/>
                        </a:solidFill>
                        <a:latin typeface="微软雅黑" panose="020B0503020204020204" charset="-122"/>
                        <a:ea typeface="微软雅黑" panose="020B0503020204020204" charset="-122"/>
                        <a:cs typeface="+mn-cs"/>
                      </a:endParaRPr>
                    </a:p>
                    <a:p>
                      <a:r>
                        <a:rPr lang="zh-CN" altLang="en-US" sz="1050" kern="1200" dirty="0" smtClean="0">
                          <a:solidFill>
                            <a:srgbClr val="002060"/>
                          </a:solidFill>
                          <a:latin typeface="微软雅黑" panose="020B0503020204020204" charset="-122"/>
                          <a:ea typeface="微软雅黑" panose="020B0503020204020204" charset="-122"/>
                          <a:cs typeface="+mn-cs"/>
                        </a:rPr>
                        <a:t>第四步：告诉他们你对他们的工作很满意，他们的工作对企业和在这里工作的其他人都有帮助</a:t>
                      </a:r>
                      <a:endParaRPr lang="en-US" altLang="zh-CN" sz="1050" kern="1200" dirty="0" smtClean="0">
                        <a:solidFill>
                          <a:srgbClr val="002060"/>
                        </a:solidFill>
                        <a:latin typeface="微软雅黑" panose="020B0503020204020204" charset="-122"/>
                        <a:ea typeface="微软雅黑" panose="020B0503020204020204" charset="-122"/>
                        <a:cs typeface="+mn-cs"/>
                      </a:endParaRPr>
                    </a:p>
                    <a:p>
                      <a:r>
                        <a:rPr lang="zh-CN" altLang="en-US" sz="1050" kern="1200" dirty="0" smtClean="0">
                          <a:solidFill>
                            <a:srgbClr val="002060"/>
                          </a:solidFill>
                          <a:latin typeface="微软雅黑" panose="020B0503020204020204" charset="-122"/>
                          <a:ea typeface="微软雅黑" panose="020B0503020204020204" charset="-122"/>
                          <a:cs typeface="+mn-cs"/>
                        </a:rPr>
                        <a:t>第五步：停下来，沉默一会儿，让他们“感到”你的心情都么愉悦</a:t>
                      </a:r>
                      <a:endParaRPr lang="en-US" altLang="zh-CN" sz="1050" kern="1200" dirty="0" smtClean="0">
                        <a:solidFill>
                          <a:srgbClr val="002060"/>
                        </a:solidFill>
                        <a:latin typeface="微软雅黑" panose="020B0503020204020204" charset="-122"/>
                        <a:ea typeface="微软雅黑" panose="020B0503020204020204" charset="-122"/>
                        <a:cs typeface="+mn-cs"/>
                      </a:endParaRPr>
                    </a:p>
                    <a:p>
                      <a:r>
                        <a:rPr lang="zh-CN" altLang="en-US" sz="1050" kern="1200" dirty="0" smtClean="0">
                          <a:solidFill>
                            <a:srgbClr val="002060"/>
                          </a:solidFill>
                          <a:latin typeface="微软雅黑" panose="020B0503020204020204" charset="-122"/>
                          <a:ea typeface="微软雅黑" panose="020B0503020204020204" charset="-122"/>
                          <a:cs typeface="+mn-cs"/>
                        </a:rPr>
                        <a:t>第六步：鼓励他们将来多做这样的事</a:t>
                      </a:r>
                      <a:endParaRPr lang="en-US" altLang="zh-CN" sz="1050" kern="1200" dirty="0" smtClean="0">
                        <a:solidFill>
                          <a:srgbClr val="002060"/>
                        </a:solidFill>
                        <a:latin typeface="微软雅黑" panose="020B0503020204020204" charset="-122"/>
                        <a:ea typeface="微软雅黑" panose="020B0503020204020204" charset="-122"/>
                        <a:cs typeface="+mn-cs"/>
                      </a:endParaRPr>
                    </a:p>
                    <a:p>
                      <a:r>
                        <a:rPr lang="zh-CN" altLang="en-US" sz="1050" kern="1200" dirty="0" smtClean="0">
                          <a:solidFill>
                            <a:srgbClr val="002060"/>
                          </a:solidFill>
                          <a:latin typeface="微软雅黑" panose="020B0503020204020204" charset="-122"/>
                          <a:ea typeface="微软雅黑" panose="020B0503020204020204" charset="-122"/>
                          <a:cs typeface="+mn-cs"/>
                        </a:rPr>
                        <a:t>第七步：与他们握手或者其他某种方式接触，让他们知道你对他们在企业中成功的支持</a:t>
                      </a:r>
                      <a:endParaRPr lang="en-US" altLang="zh-CN" sz="1050"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445135">
                <a:tc>
                  <a:txBody>
                    <a:bodyPr/>
                    <a:lstStyle/>
                    <a:p>
                      <a:pPr algn="r"/>
                      <a:r>
                        <a:rPr lang="zh-CN" altLang="en-US" sz="1350" b="1" i="0" dirty="0" smtClean="0">
                          <a:latin typeface="楷体" panose="02010609060101010101" pitchFamily="49" charset="-122"/>
                          <a:ea typeface="楷体" panose="02010609060101010101" pitchFamily="49" charset="-122"/>
                        </a:rPr>
                        <a:t>结果</a:t>
                      </a:r>
                      <a:endParaRPr lang="zh-CN" altLang="en-US" sz="135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zh-CN" altLang="en-US" sz="1050" kern="1200" dirty="0" smtClean="0">
                          <a:solidFill>
                            <a:srgbClr val="002060"/>
                          </a:solidFill>
                          <a:latin typeface="微软雅黑" panose="020B0503020204020204" charset="-122"/>
                          <a:ea typeface="微软雅黑" panose="020B0503020204020204" charset="-122"/>
                          <a:cs typeface="+mn-cs"/>
                        </a:rPr>
                        <a:t>员工会被打了“鸡血”一样开始自觉地做正确的事，并开始自己称赞自己，即使领导不在身边，也好像被督促着一样。绩效会有显著提高。</a:t>
                      </a:r>
                      <a:endParaRPr lang="zh-CN" altLang="en-US" sz="105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630555">
                <a:tc>
                  <a:txBody>
                    <a:bodyPr/>
                    <a:lstStyle/>
                    <a:p>
                      <a:pPr algn="r"/>
                      <a:r>
                        <a:rPr lang="zh-CN" altLang="en-US" sz="1350" b="1" i="0" dirty="0" smtClean="0">
                          <a:latin typeface="楷体" panose="02010609060101010101" pitchFamily="49" charset="-122"/>
                          <a:ea typeface="楷体" panose="02010609060101010101" pitchFamily="49" charset="-122"/>
                        </a:rPr>
                        <a:t>应用实例</a:t>
                      </a:r>
                      <a:endParaRPr lang="zh-CN" altLang="en-US" sz="135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050" kern="1200" dirty="0" smtClean="0">
                          <a:solidFill>
                            <a:srgbClr val="002060"/>
                          </a:solidFill>
                          <a:latin typeface="微软雅黑" panose="020B0503020204020204" charset="-122"/>
                          <a:ea typeface="微软雅黑" panose="020B0503020204020204" charset="-122"/>
                          <a:cs typeface="+mn-cs"/>
                        </a:rPr>
                        <a:t>拿破仑</a:t>
                      </a:r>
                      <a:r>
                        <a:rPr lang="en-US" altLang="zh-CN" sz="1050" kern="1200" dirty="0" smtClean="0">
                          <a:solidFill>
                            <a:srgbClr val="002060"/>
                          </a:solidFill>
                          <a:latin typeface="微软雅黑" panose="020B0503020204020204" charset="-122"/>
                          <a:ea typeface="微软雅黑" panose="020B0503020204020204" charset="-122"/>
                          <a:cs typeface="+mn-cs"/>
                        </a:rPr>
                        <a:t>-</a:t>
                      </a:r>
                      <a:r>
                        <a:rPr lang="zh-CN" altLang="en-US" sz="1050" kern="1200" dirty="0" smtClean="0">
                          <a:solidFill>
                            <a:srgbClr val="002060"/>
                          </a:solidFill>
                          <a:latin typeface="微软雅黑" panose="020B0503020204020204" charset="-122"/>
                          <a:ea typeface="微软雅黑" panose="020B0503020204020204" charset="-122"/>
                          <a:cs typeface="+mn-cs"/>
                        </a:rPr>
                        <a:t>“我有一个世界上最奇妙的发现</a:t>
                      </a:r>
                      <a:r>
                        <a:rPr lang="en-US" altLang="zh-CN" sz="1050" kern="1200" dirty="0" smtClean="0">
                          <a:solidFill>
                            <a:srgbClr val="002060"/>
                          </a:solidFill>
                          <a:latin typeface="微软雅黑" panose="020B0503020204020204" charset="-122"/>
                          <a:ea typeface="微软雅黑" panose="020B0503020204020204" charset="-122"/>
                          <a:cs typeface="+mn-cs"/>
                        </a:rPr>
                        <a:t>……</a:t>
                      </a:r>
                      <a:r>
                        <a:rPr lang="zh-CN" altLang="en-US" sz="1050" kern="1200" dirty="0" smtClean="0">
                          <a:solidFill>
                            <a:srgbClr val="002060"/>
                          </a:solidFill>
                          <a:latin typeface="微软雅黑" panose="020B0503020204020204" charset="-122"/>
                          <a:ea typeface="微软雅黑" panose="020B0503020204020204" charset="-122"/>
                          <a:cs typeface="+mn-cs"/>
                        </a:rPr>
                        <a:t>”</a:t>
                      </a:r>
                      <a:endParaRPr lang="en-US" altLang="zh-CN" sz="1050" kern="1200" dirty="0" smtClean="0">
                        <a:solidFill>
                          <a:srgbClr val="002060"/>
                        </a:solidFill>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lang="en-US" altLang="zh-CN" sz="1050" kern="1200" dirty="0" smtClean="0">
                        <a:solidFill>
                          <a:srgbClr val="002060"/>
                        </a:solidFill>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lang="en-US" altLang="zh-CN" sz="1050" kern="1200" dirty="0" smtClean="0">
                          <a:solidFill>
                            <a:srgbClr val="002060"/>
                          </a:solidFill>
                          <a:latin typeface="微软雅黑" panose="020B0503020204020204" charset="-122"/>
                          <a:ea typeface="微软雅黑" panose="020B0503020204020204" charset="-122"/>
                          <a:cs typeface="+mn-cs"/>
                        </a:rPr>
                        <a:t>Google </a:t>
                      </a:r>
                      <a:r>
                        <a:rPr lang="en-US" altLang="zh-CN" sz="1050" kern="1200" dirty="0" err="1" smtClean="0">
                          <a:solidFill>
                            <a:srgbClr val="002060"/>
                          </a:solidFill>
                          <a:latin typeface="微软雅黑" panose="020B0503020204020204" charset="-122"/>
                          <a:ea typeface="微软雅黑" panose="020B0503020204020204" charset="-122"/>
                          <a:cs typeface="+mn-cs"/>
                        </a:rPr>
                        <a:t>gThanks</a:t>
                      </a:r>
                      <a:r>
                        <a:rPr lang="en-US" altLang="zh-CN" sz="1050" kern="1200" dirty="0" smtClean="0">
                          <a:solidFill>
                            <a:srgbClr val="002060"/>
                          </a:solidFill>
                          <a:latin typeface="微软雅黑" panose="020B0503020204020204" charset="-122"/>
                          <a:ea typeface="微软雅黑" panose="020B0503020204020204" charset="-122"/>
                          <a:cs typeface="+mn-cs"/>
                        </a:rPr>
                        <a:t>! / Nokia Everyday Excellence</a:t>
                      </a:r>
                      <a:endParaRPr lang="en-US" altLang="zh-CN" sz="1050"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050" name="Picture 2" descr="Image result for learn from history is that we learn not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122694"/>
            <a:ext cx="6870986" cy="32334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189673" y="1867606"/>
            <a:ext cx="4525451" cy="898525"/>
          </a:xfrm>
          <a:prstGeom prst="rect">
            <a:avLst/>
          </a:prstGeom>
        </p:spPr>
        <p:txBody>
          <a:bodyPr wrap="square">
            <a:spAutoFit/>
          </a:bodyPr>
          <a:lstStyle/>
          <a:p>
            <a:r>
              <a:rPr lang="zh-CN" altLang="en-US" sz="3040" b="1" dirty="0">
                <a:latin typeface="+mj-lt"/>
                <a:ea typeface="ヒラギノ角ゴ Pro W3" charset="0"/>
                <a:cs typeface="Arial" panose="020B0604020202020204"/>
              </a:rPr>
              <a:t>拿破仑</a:t>
            </a:r>
            <a:endParaRPr lang="en-US" altLang="zh-CN" sz="3040" b="1" dirty="0">
              <a:latin typeface="+mj-lt"/>
              <a:ea typeface="ヒラギノ角ゴ Pro W3" charset="0"/>
              <a:cs typeface="Arial" panose="020B0604020202020204"/>
            </a:endParaRPr>
          </a:p>
          <a:p>
            <a:r>
              <a:rPr lang="zh-CN" altLang="en-US" sz="1125" b="1" dirty="0">
                <a:latin typeface="+mj-lt"/>
                <a:ea typeface="ヒラギノ角ゴ Pro W3" charset="0"/>
                <a:cs typeface="Arial" panose="020B0604020202020204"/>
              </a:rPr>
              <a:t>我有一个世上最奇妙的发现。我发现人为了获得绶带愿意冒着生命危险，甚至宁死不惜。</a:t>
            </a:r>
            <a:endParaRPr lang="en-US" altLang="zh-CN" sz="1125" b="1" dirty="0">
              <a:latin typeface="+mj-lt"/>
              <a:ea typeface="ヒラギノ角ゴ Pro W3" charset="0"/>
              <a:cs typeface="Arial" panose="020B0604020202020204"/>
            </a:endParaRPr>
          </a:p>
        </p:txBody>
      </p:sp>
      <p:pic>
        <p:nvPicPr>
          <p:cNvPr id="5" name="Picture 4"/>
          <p:cNvPicPr>
            <a:picLocks noChangeAspect="1"/>
          </p:cNvPicPr>
          <p:nvPr/>
        </p:nvPicPr>
        <p:blipFill>
          <a:blip r:embed="rId2"/>
          <a:stretch>
            <a:fillRect/>
          </a:stretch>
        </p:blipFill>
        <p:spPr>
          <a:xfrm>
            <a:off x="1143000" y="4018066"/>
            <a:ext cx="2807753" cy="2005538"/>
          </a:xfrm>
          <a:prstGeom prst="rect">
            <a:avLst/>
          </a:prstGeom>
          <a:ln>
            <a:noFill/>
          </a:ln>
          <a:effectLst>
            <a:outerShdw blurRad="292100" dist="139700" dir="2700000" algn="tl" rotWithShape="0">
              <a:srgbClr val="333333">
                <a:alpha val="65000"/>
              </a:srgbClr>
            </a:outerShdw>
          </a:effectLst>
        </p:spPr>
      </p:pic>
      <p:sp>
        <p:nvSpPr>
          <p:cNvPr id="6" name="Title 1"/>
          <p:cNvSpPr txBox="1"/>
          <p:nvPr/>
        </p:nvSpPr>
        <p:spPr bwMode="auto">
          <a:xfrm>
            <a:off x="1374701" y="3716242"/>
            <a:ext cx="1879371" cy="617525"/>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2100" dirty="0"/>
              <a:t>Google</a:t>
            </a:r>
            <a:r>
              <a:rPr lang="zh-CN" altLang="en-US" sz="2100" dirty="0"/>
              <a:t>总部欢乐墙</a:t>
            </a:r>
            <a:endParaRPr lang="zh-CN" altLang="en-US" sz="2100" dirty="0"/>
          </a:p>
        </p:txBody>
      </p:sp>
      <p:pic>
        <p:nvPicPr>
          <p:cNvPr id="7" name="Picture 6"/>
          <p:cNvPicPr>
            <a:picLocks noChangeAspect="1"/>
          </p:cNvPicPr>
          <p:nvPr/>
        </p:nvPicPr>
        <p:blipFill>
          <a:blip r:embed="rId3"/>
          <a:stretch>
            <a:fillRect/>
          </a:stretch>
        </p:blipFill>
        <p:spPr>
          <a:xfrm>
            <a:off x="4053751" y="3007377"/>
            <a:ext cx="3947249" cy="2153412"/>
          </a:xfrm>
          <a:prstGeom prst="rect">
            <a:avLst/>
          </a:prstGeom>
          <a:ln>
            <a:noFill/>
          </a:ln>
          <a:effectLst>
            <a:outerShdw blurRad="292100" dist="139700" dir="2700000" algn="tl" rotWithShape="0">
              <a:srgbClr val="333333">
                <a:alpha val="65000"/>
              </a:srgbClr>
            </a:outerShdw>
          </a:effectLst>
        </p:spPr>
      </p:pic>
      <p:sp>
        <p:nvSpPr>
          <p:cNvPr id="8" name="Title 1"/>
          <p:cNvSpPr txBox="1"/>
          <p:nvPr/>
        </p:nvSpPr>
        <p:spPr bwMode="auto">
          <a:xfrm>
            <a:off x="4941469" y="2686188"/>
            <a:ext cx="2573334" cy="642378"/>
          </a:xfrm>
          <a:prstGeom prst="rect">
            <a:avLst/>
          </a:prstGeom>
          <a:noFill/>
          <a:ln w="9525">
            <a:noFill/>
            <a:miter lim="800000"/>
          </a:ln>
        </p:spPr>
        <p:txBody>
          <a:bodyPr vert="horz" wrap="square" lIns="0" tIns="0" rIns="0" bIns="0" numCol="1" anchor="t" anchorCtr="0" compatLnSpc="1"/>
          <a:lstStyle>
            <a:lvl1pPr algn="l" defTabSz="457200" rtl="0" eaLnBrk="1" fontAlgn="base" hangingPunct="1">
              <a:spcBef>
                <a:spcPct val="0"/>
              </a:spcBef>
              <a:spcAft>
                <a:spcPct val="0"/>
              </a:spcAft>
              <a:defRPr sz="1800" b="1" kern="1200">
                <a:solidFill>
                  <a:schemeClr val="tx1"/>
                </a:solidFill>
                <a:latin typeface="+mj-lt"/>
                <a:ea typeface="ヒラギノ角ゴ Pro W3" charset="0"/>
                <a:cs typeface="Arial" panose="020B0604020202020204"/>
              </a:defRPr>
            </a:lvl1pPr>
            <a:lvl2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2pPr>
            <a:lvl3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3pPr>
            <a:lvl4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4pPr>
            <a:lvl5pPr algn="l" defTabSz="457200" rtl="0" eaLnBrk="1" fontAlgn="base" hangingPunct="1">
              <a:spcBef>
                <a:spcPct val="0"/>
              </a:spcBef>
              <a:spcAft>
                <a:spcPct val="0"/>
              </a:spcAft>
              <a:defRPr sz="4400" b="1">
                <a:solidFill>
                  <a:schemeClr val="tx1"/>
                </a:solidFill>
                <a:latin typeface="Arial" panose="020B0604020202020204" pitchFamily="34" charset="0"/>
                <a:ea typeface="ヒラギノ角ゴ Pro W3" charset="0"/>
                <a:cs typeface="Arial" panose="020B0604020202020204" pitchFamily="34" charset="0"/>
              </a:defRPr>
            </a:lvl5pPr>
            <a:lvl6pPr marL="4572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panose="020B0604020202020204" pitchFamily="34" charset="0"/>
                <a:ea typeface="ヒラギノ角ゴ Pro W3" charset="0"/>
              </a:defRPr>
            </a:lvl9pPr>
          </a:lstStyle>
          <a:p>
            <a:pPr algn="ctr"/>
            <a:r>
              <a:rPr lang="en-US" altLang="zh-CN" sz="2100" dirty="0"/>
              <a:t>Nokia</a:t>
            </a:r>
            <a:endParaRPr lang="en-US" altLang="zh-CN" sz="2100" dirty="0"/>
          </a:p>
          <a:p>
            <a:pPr algn="ctr"/>
            <a:r>
              <a:rPr lang="en-US" altLang="zh-CN" sz="2100" dirty="0"/>
              <a:t>everyday excellence</a:t>
            </a:r>
            <a:endParaRPr lang="zh-CN" altLang="en-US" sz="21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43000" y="857250"/>
          <a:ext cx="6858000" cy="5143500"/>
        </p:xfrm>
        <a:graphic>
          <a:graphicData uri="http://schemas.openxmlformats.org/drawingml/2006/table">
            <a:tbl>
              <a:tblPr firstRow="1" bandRow="1">
                <a:tableStyleId>{8EC20E35-A176-4012-BC5E-935CFFF8708E}</a:tableStyleId>
              </a:tblPr>
              <a:tblGrid>
                <a:gridCol w="1130300"/>
                <a:gridCol w="5727700"/>
              </a:tblGrid>
              <a:tr h="342900">
                <a:tc>
                  <a:txBody>
                    <a:bodyPr/>
                    <a:lstStyle/>
                    <a:p>
                      <a:pPr algn="r"/>
                      <a:r>
                        <a:rPr lang="zh-CN" altLang="en-US" sz="1800" b="1" i="0" dirty="0" smtClean="0">
                          <a:latin typeface="楷体" panose="02010609060101010101" pitchFamily="49" charset="-122"/>
                          <a:ea typeface="楷体" panose="02010609060101010101" pitchFamily="49" charset="-122"/>
                        </a:rPr>
                        <a:t>名称</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tcPr>
                </a:tc>
                <a:tc>
                  <a:txBody>
                    <a:bodyPr/>
                    <a:lstStyle/>
                    <a:p>
                      <a:r>
                        <a:rPr lang="zh-CN" altLang="en-US" sz="1800" dirty="0" smtClean="0"/>
                        <a:t>反馈而非评估 </a:t>
                      </a:r>
                      <a:r>
                        <a:rPr lang="en-US" altLang="zh-CN" sz="1800" dirty="0" smtClean="0"/>
                        <a:t>(Feedback</a:t>
                      </a:r>
                      <a:r>
                        <a:rPr lang="en-US" altLang="zh-CN" sz="1800" baseline="0" dirty="0" smtClean="0"/>
                        <a:t> rather than evaluation)</a:t>
                      </a:r>
                      <a:endParaRPr lang="zh-CN" altLang="en-US" sz="1800" dirty="0"/>
                    </a:p>
                  </a:txBody>
                  <a:tcPr marL="51435" marR="51435" marT="25717" marB="25717">
                    <a:lnL w="12700" cap="flat" cmpd="sng" algn="ctr">
                      <a:solidFill>
                        <a:schemeClr val="tx1"/>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tcPr>
                </a:tc>
              </a:tr>
              <a:tr h="342900">
                <a:tc>
                  <a:txBody>
                    <a:bodyPr/>
                    <a:lstStyle/>
                    <a:p>
                      <a:pPr algn="r"/>
                      <a:r>
                        <a:rPr lang="zh-CN" altLang="en-US" sz="1800" b="1" i="0" dirty="0" smtClean="0">
                          <a:latin typeface="楷体" panose="02010609060101010101" pitchFamily="49" charset="-122"/>
                          <a:ea typeface="楷体" panose="02010609060101010101" pitchFamily="49" charset="-122"/>
                        </a:rPr>
                        <a:t>类别</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r>
                        <a:rPr lang="en-US" altLang="zh-CN" sz="1200" kern="1200" dirty="0" smtClean="0">
                          <a:solidFill>
                            <a:srgbClr val="002060"/>
                          </a:solidFill>
                          <a:latin typeface="微软雅黑" panose="020B0503020204020204" charset="-122"/>
                          <a:ea typeface="微软雅黑" panose="020B0503020204020204" charset="-122"/>
                          <a:cs typeface="+mn-cs"/>
                        </a:rPr>
                        <a:t>Personality</a:t>
                      </a:r>
                      <a:endParaRPr lang="en-US" altLang="zh-CN" sz="1200"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617220">
                <a:tc>
                  <a:txBody>
                    <a:bodyPr/>
                    <a:lstStyle/>
                    <a:p>
                      <a:pPr algn="r"/>
                      <a:r>
                        <a:rPr lang="zh-CN" altLang="en-US" sz="1800" b="1" i="0" dirty="0" smtClean="0">
                          <a:latin typeface="楷体" panose="02010609060101010101" pitchFamily="49" charset="-122"/>
                          <a:ea typeface="楷体" panose="02010609060101010101" pitchFamily="49" charset="-122"/>
                        </a:rPr>
                        <a:t>一句话总结</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zh-CN" altLang="en-US" sz="1200" kern="1200" dirty="0" smtClean="0">
                          <a:solidFill>
                            <a:srgbClr val="002060"/>
                          </a:solidFill>
                          <a:latin typeface="微软雅黑" panose="020B0503020204020204" charset="-122"/>
                          <a:ea typeface="微软雅黑" panose="020B0503020204020204" charset="-122"/>
                          <a:cs typeface="+mn-cs"/>
                        </a:rPr>
                        <a:t>软件团队的领导者往往夸大了绩效评估的作用，而忽视了绩效反馈的巨大助推作用。令人吃惊的发现是，往往只需要向员工展示事情</a:t>
                      </a:r>
                      <a:r>
                        <a:rPr lang="en-US" altLang="zh-CN" sz="1200" kern="1200" dirty="0" smtClean="0">
                          <a:solidFill>
                            <a:srgbClr val="002060"/>
                          </a:solidFill>
                          <a:latin typeface="微软雅黑" panose="020B0503020204020204" charset="-122"/>
                          <a:ea typeface="微软雅黑" panose="020B0503020204020204" charset="-122"/>
                          <a:cs typeface="+mn-cs"/>
                        </a:rPr>
                        <a:t>——</a:t>
                      </a:r>
                      <a:r>
                        <a:rPr lang="zh-CN" altLang="en-US" sz="1200" kern="1200" dirty="0" smtClean="0">
                          <a:solidFill>
                            <a:srgbClr val="002060"/>
                          </a:solidFill>
                          <a:latin typeface="微软雅黑" panose="020B0503020204020204" charset="-122"/>
                          <a:ea typeface="微软雅黑" panose="020B0503020204020204" charset="-122"/>
                          <a:cs typeface="+mn-cs"/>
                        </a:rPr>
                        <a:t>提供绩效反馈</a:t>
                      </a:r>
                      <a:r>
                        <a:rPr lang="en-US" altLang="zh-CN" sz="1200" kern="1200" dirty="0" smtClean="0">
                          <a:solidFill>
                            <a:srgbClr val="002060"/>
                          </a:solidFill>
                          <a:latin typeface="微软雅黑" panose="020B0503020204020204" charset="-122"/>
                          <a:ea typeface="微软雅黑" panose="020B0503020204020204" charset="-122"/>
                          <a:cs typeface="+mn-cs"/>
                        </a:rPr>
                        <a:t>——</a:t>
                      </a:r>
                      <a:r>
                        <a:rPr lang="zh-CN" altLang="en-US" sz="1200" kern="1200" dirty="0" smtClean="0">
                          <a:solidFill>
                            <a:srgbClr val="002060"/>
                          </a:solidFill>
                          <a:latin typeface="微软雅黑" panose="020B0503020204020204" charset="-122"/>
                          <a:ea typeface="微软雅黑" panose="020B0503020204020204" charset="-122"/>
                          <a:cs typeface="+mn-cs"/>
                        </a:rPr>
                        <a:t>就足够员工变得更明智、提高绩效。</a:t>
                      </a:r>
                      <a:endParaRPr lang="zh-CN" altLang="en-US" sz="120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165860">
                <a:tc>
                  <a:txBody>
                    <a:bodyPr/>
                    <a:lstStyle/>
                    <a:p>
                      <a:pPr algn="r"/>
                      <a:r>
                        <a:rPr lang="zh-CN" altLang="en-US" sz="1800" b="1" i="0" dirty="0" smtClean="0">
                          <a:latin typeface="楷体" panose="02010609060101010101" pitchFamily="49" charset="-122"/>
                          <a:ea typeface="楷体" panose="02010609060101010101" pitchFamily="49" charset="-122"/>
                        </a:rPr>
                        <a:t>问题描述</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zh-CN" altLang="en-US" sz="1200" kern="1200" dirty="0" smtClean="0">
                          <a:solidFill>
                            <a:srgbClr val="002060"/>
                          </a:solidFill>
                          <a:latin typeface="微软雅黑" panose="020B0503020204020204" charset="-122"/>
                          <a:ea typeface="微软雅黑" panose="020B0503020204020204" charset="-122"/>
                          <a:cs typeface="+mn-cs"/>
                        </a:rPr>
                        <a:t>传统的绩效评估（</a:t>
                      </a:r>
                      <a:r>
                        <a:rPr lang="en-US" altLang="zh-CN" sz="1200" kern="1200" dirty="0" smtClean="0">
                          <a:solidFill>
                            <a:srgbClr val="002060"/>
                          </a:solidFill>
                          <a:latin typeface="微软雅黑" panose="020B0503020204020204" charset="-122"/>
                          <a:ea typeface="微软雅黑" panose="020B0503020204020204" charset="-122"/>
                          <a:cs typeface="+mn-cs"/>
                        </a:rPr>
                        <a:t>performance evaluation</a:t>
                      </a:r>
                      <a:r>
                        <a:rPr lang="zh-CN" altLang="en-US" sz="1200" kern="1200" dirty="0" smtClean="0">
                          <a:solidFill>
                            <a:srgbClr val="002060"/>
                          </a:solidFill>
                          <a:latin typeface="微软雅黑" panose="020B0503020204020204" charset="-122"/>
                          <a:ea typeface="微软雅黑" panose="020B0503020204020204" charset="-122"/>
                          <a:cs typeface="+mn-cs"/>
                        </a:rPr>
                        <a:t>）往往是滞后（因为半年或者一年才做一次）且令人沮丧的（因为评估就意味着提供直线经理主管的评价）。调查证明，软件团队的绩效评估对绩效提升的作用非常有限。</a:t>
                      </a:r>
                      <a:endParaRPr lang="en-US" altLang="zh-CN" sz="1200" kern="1200" dirty="0" smtClean="0">
                        <a:solidFill>
                          <a:srgbClr val="002060"/>
                        </a:solidFill>
                        <a:latin typeface="微软雅黑" panose="020B0503020204020204" charset="-122"/>
                        <a:ea typeface="微软雅黑" panose="020B0503020204020204" charset="-122"/>
                        <a:cs typeface="+mn-cs"/>
                      </a:endParaRPr>
                    </a:p>
                    <a:p>
                      <a:endParaRPr lang="en-US" altLang="zh-CN" sz="1200" kern="1200" dirty="0" smtClean="0">
                        <a:solidFill>
                          <a:srgbClr val="002060"/>
                        </a:solidFill>
                        <a:latin typeface="微软雅黑" panose="020B0503020204020204" charset="-122"/>
                        <a:ea typeface="微软雅黑" panose="020B0503020204020204" charset="-122"/>
                        <a:cs typeface="+mn-cs"/>
                      </a:endParaRPr>
                    </a:p>
                    <a:p>
                      <a:r>
                        <a:rPr lang="zh-CN" altLang="en-US" sz="1200" kern="1200" dirty="0" smtClean="0">
                          <a:solidFill>
                            <a:srgbClr val="002060"/>
                          </a:solidFill>
                          <a:latin typeface="微软雅黑" panose="020B0503020204020204" charset="-122"/>
                          <a:ea typeface="微软雅黑" panose="020B0503020204020204" charset="-122"/>
                          <a:cs typeface="+mn-cs"/>
                        </a:rPr>
                        <a:t>另一方面，大多数的软件团队领导者却忽略了绩效反馈（</a:t>
                      </a:r>
                      <a:r>
                        <a:rPr lang="en-US" altLang="zh-CN" sz="1200" kern="1200" dirty="0" smtClean="0">
                          <a:solidFill>
                            <a:srgbClr val="002060"/>
                          </a:solidFill>
                          <a:latin typeface="微软雅黑" panose="020B0503020204020204" charset="-122"/>
                          <a:ea typeface="微软雅黑" panose="020B0503020204020204" charset="-122"/>
                          <a:cs typeface="+mn-cs"/>
                        </a:rPr>
                        <a:t>Performance feedback</a:t>
                      </a:r>
                      <a:r>
                        <a:rPr lang="zh-CN" altLang="en-US" sz="1200" kern="1200" dirty="0" smtClean="0">
                          <a:solidFill>
                            <a:srgbClr val="002060"/>
                          </a:solidFill>
                          <a:latin typeface="微软雅黑" panose="020B0503020204020204" charset="-122"/>
                          <a:ea typeface="微软雅黑" panose="020B0503020204020204" charset="-122"/>
                          <a:cs typeface="+mn-cs"/>
                        </a:rPr>
                        <a:t>）在助推员工更好的认识自己、变得更明智以及提升绩效上的巨大作用。</a:t>
                      </a:r>
                      <a:endParaRPr lang="zh-CN" altLang="en-US" sz="120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623060">
                <a:tc>
                  <a:txBody>
                    <a:bodyPr/>
                    <a:lstStyle/>
                    <a:p>
                      <a:pPr algn="r"/>
                      <a:r>
                        <a:rPr lang="zh-CN" altLang="en-US" sz="1800" b="1" i="0" dirty="0" smtClean="0">
                          <a:latin typeface="楷体" panose="02010609060101010101" pitchFamily="49" charset="-122"/>
                          <a:ea typeface="楷体" panose="02010609060101010101" pitchFamily="49" charset="-122"/>
                        </a:rPr>
                        <a:t>解决方案</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zh-CN" altLang="en-US" sz="1200" kern="1200" dirty="0" smtClean="0">
                          <a:solidFill>
                            <a:srgbClr val="002060"/>
                          </a:solidFill>
                          <a:latin typeface="微软雅黑" panose="020B0503020204020204" charset="-122"/>
                          <a:ea typeface="微软雅黑" panose="020B0503020204020204" charset="-122"/>
                          <a:cs typeface="+mn-cs"/>
                        </a:rPr>
                        <a:t>经常性的（例如一个月一次），为员工提供一次“建设性反馈”谈话。</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a:lnSpc>
                          <a:spcPct val="150000"/>
                        </a:lnSpc>
                      </a:pPr>
                      <a:r>
                        <a:rPr lang="zh-CN" altLang="en-US" sz="1200" kern="1200" dirty="0" smtClean="0">
                          <a:solidFill>
                            <a:srgbClr val="002060"/>
                          </a:solidFill>
                          <a:latin typeface="微软雅黑" panose="020B0503020204020204" charset="-122"/>
                          <a:ea typeface="微软雅黑" panose="020B0503020204020204" charset="-122"/>
                          <a:cs typeface="+mn-cs"/>
                        </a:rPr>
                        <a:t>第一步：明确提供建设性反馈的目的</a:t>
                      </a:r>
                      <a:r>
                        <a:rPr lang="en-US" altLang="zh-CN" sz="1200" kern="1200" dirty="0" smtClean="0">
                          <a:solidFill>
                            <a:srgbClr val="002060"/>
                          </a:solidFill>
                          <a:latin typeface="微软雅黑" panose="020B0503020204020204" charset="-122"/>
                          <a:ea typeface="微软雅黑" panose="020B0503020204020204" charset="-122"/>
                          <a:cs typeface="+mn-cs"/>
                        </a:rPr>
                        <a:t>——</a:t>
                      </a:r>
                      <a:r>
                        <a:rPr lang="zh-CN" altLang="en-US" sz="1200" kern="1200" dirty="0" smtClean="0">
                          <a:solidFill>
                            <a:srgbClr val="002060"/>
                          </a:solidFill>
                          <a:latin typeface="微软雅黑" panose="020B0503020204020204" charset="-122"/>
                          <a:ea typeface="微软雅黑" panose="020B0503020204020204" charset="-122"/>
                          <a:cs typeface="+mn-cs"/>
                        </a:rPr>
                        <a:t>鼓励优秀的表现，展示你的担忧</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a:lnSpc>
                          <a:spcPct val="150000"/>
                        </a:lnSpc>
                      </a:pPr>
                      <a:r>
                        <a:rPr lang="zh-CN" altLang="en-US" sz="1200" kern="1200" dirty="0" smtClean="0">
                          <a:solidFill>
                            <a:srgbClr val="002060"/>
                          </a:solidFill>
                          <a:latin typeface="微软雅黑" panose="020B0503020204020204" charset="-122"/>
                          <a:ea typeface="微软雅黑" panose="020B0503020204020204" charset="-122"/>
                          <a:cs typeface="+mn-cs"/>
                        </a:rPr>
                        <a:t>第二步：非常具体的提供你的观察</a:t>
                      </a:r>
                      <a:r>
                        <a:rPr lang="en-US" altLang="zh-CN" sz="1200" kern="1200" dirty="0" smtClean="0">
                          <a:solidFill>
                            <a:srgbClr val="002060"/>
                          </a:solidFill>
                          <a:latin typeface="微软雅黑" panose="020B0503020204020204" charset="-122"/>
                          <a:ea typeface="微软雅黑" panose="020B0503020204020204" charset="-122"/>
                          <a:cs typeface="+mn-cs"/>
                        </a:rPr>
                        <a:t>(observation)</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a:lnSpc>
                          <a:spcPct val="150000"/>
                        </a:lnSpc>
                      </a:pPr>
                      <a:r>
                        <a:rPr lang="zh-CN" altLang="en-US" sz="1200" kern="1200" dirty="0" smtClean="0">
                          <a:solidFill>
                            <a:srgbClr val="002060"/>
                          </a:solidFill>
                          <a:latin typeface="微软雅黑" panose="020B0503020204020204" charset="-122"/>
                          <a:ea typeface="微软雅黑" panose="020B0503020204020204" charset="-122"/>
                          <a:cs typeface="+mn-cs"/>
                        </a:rPr>
                        <a:t>第三步：阐释结果和印象</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a:lnSpc>
                          <a:spcPct val="150000"/>
                        </a:lnSpc>
                      </a:pPr>
                      <a:r>
                        <a:rPr lang="zh-CN" altLang="en-US" sz="1200" kern="1200" dirty="0" smtClean="0">
                          <a:solidFill>
                            <a:srgbClr val="002060"/>
                          </a:solidFill>
                          <a:latin typeface="微软雅黑" panose="020B0503020204020204" charset="-122"/>
                          <a:ea typeface="微软雅黑" panose="020B0503020204020204" charset="-122"/>
                          <a:cs typeface="+mn-cs"/>
                        </a:rPr>
                        <a:t>第四步：提供具体的建议</a:t>
                      </a:r>
                      <a:endParaRPr lang="en-US" altLang="zh-CN" sz="1200" kern="1200" dirty="0" smtClean="0">
                        <a:solidFill>
                          <a:srgbClr val="002060"/>
                        </a:solidFill>
                        <a:latin typeface="微软雅黑" panose="020B0503020204020204" charset="-122"/>
                        <a:ea typeface="微软雅黑" panose="020B0503020204020204" charset="-122"/>
                        <a:cs typeface="+mn-cs"/>
                      </a:endParaRPr>
                    </a:p>
                    <a:p>
                      <a:pPr>
                        <a:lnSpc>
                          <a:spcPct val="150000"/>
                        </a:lnSpc>
                      </a:pPr>
                      <a:r>
                        <a:rPr lang="zh-CN" altLang="en-US" sz="1200" kern="1200" dirty="0" smtClean="0">
                          <a:solidFill>
                            <a:srgbClr val="002060"/>
                          </a:solidFill>
                          <a:latin typeface="微软雅黑" panose="020B0503020204020204" charset="-122"/>
                          <a:ea typeface="微软雅黑" panose="020B0503020204020204" charset="-122"/>
                          <a:cs typeface="+mn-cs"/>
                        </a:rPr>
                        <a:t>第五步：给予对方机会回应</a:t>
                      </a:r>
                      <a:endParaRPr lang="en-US" altLang="zh-CN" sz="1200"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434340">
                <a:tc>
                  <a:txBody>
                    <a:bodyPr/>
                    <a:lstStyle/>
                    <a:p>
                      <a:pPr algn="r"/>
                      <a:r>
                        <a:rPr lang="zh-CN" altLang="en-US" sz="1800" b="1" i="0" dirty="0" smtClean="0">
                          <a:latin typeface="楷体" panose="02010609060101010101" pitchFamily="49" charset="-122"/>
                          <a:ea typeface="楷体" panose="02010609060101010101" pitchFamily="49" charset="-122"/>
                        </a:rPr>
                        <a:t>结果</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zh-CN" altLang="en-US" sz="1200" kern="1200" dirty="0" smtClean="0">
                          <a:solidFill>
                            <a:srgbClr val="002060"/>
                          </a:solidFill>
                          <a:latin typeface="微软雅黑" panose="020B0503020204020204" charset="-122"/>
                          <a:ea typeface="微软雅黑" panose="020B0503020204020204" charset="-122"/>
                          <a:cs typeface="+mn-cs"/>
                        </a:rPr>
                        <a:t>员工能够及时获知自己行为的反馈，并作出及时的调整，在变得更明智的同时提升了绩效</a:t>
                      </a:r>
                      <a:endParaRPr lang="zh-CN" altLang="en-US" sz="1200" kern="1200" dirty="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617220">
                <a:tc>
                  <a:txBody>
                    <a:bodyPr/>
                    <a:lstStyle/>
                    <a:p>
                      <a:pPr algn="r"/>
                      <a:r>
                        <a:rPr lang="zh-CN" altLang="en-US" sz="1800" b="1" i="0" dirty="0" smtClean="0">
                          <a:latin typeface="楷体" panose="02010609060101010101" pitchFamily="49" charset="-122"/>
                          <a:ea typeface="楷体" panose="02010609060101010101" pitchFamily="49" charset="-122"/>
                        </a:rPr>
                        <a:t>应用实例</a:t>
                      </a:r>
                      <a:endParaRPr lang="zh-CN" altLang="en-US" sz="1800" b="1" i="0" dirty="0">
                        <a:latin typeface="楷体" panose="02010609060101010101" pitchFamily="49" charset="-122"/>
                        <a:ea typeface="楷体" panose="02010609060101010101" pitchFamily="49" charset="-122"/>
                      </a:endParaRPr>
                    </a:p>
                  </a:txBody>
                  <a:tcPr marL="51435" marR="51435" marT="25717" marB="25717">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200" b="1" kern="1200" dirty="0" smtClean="0">
                          <a:solidFill>
                            <a:srgbClr val="002060"/>
                          </a:solidFill>
                          <a:latin typeface="微软雅黑" panose="020B0503020204020204" charset="-122"/>
                          <a:ea typeface="微软雅黑" panose="020B0503020204020204" charset="-122"/>
                          <a:cs typeface="+mn-cs"/>
                        </a:rPr>
                        <a:t>Google - 《</a:t>
                      </a:r>
                      <a:r>
                        <a:rPr lang="zh-CN" altLang="en-US" sz="1200" b="1" kern="1200" dirty="0" smtClean="0">
                          <a:solidFill>
                            <a:srgbClr val="002060"/>
                          </a:solidFill>
                          <a:latin typeface="微软雅黑" panose="020B0503020204020204" charset="-122"/>
                          <a:ea typeface="微软雅黑" panose="020B0503020204020204" charset="-122"/>
                          <a:cs typeface="+mn-cs"/>
                        </a:rPr>
                        <a:t>重新定义团队</a:t>
                      </a:r>
                      <a:r>
                        <a:rPr lang="en-US" altLang="zh-CN" sz="1200" b="1" kern="1200" dirty="0" smtClean="0">
                          <a:solidFill>
                            <a:srgbClr val="002060"/>
                          </a:solidFill>
                          <a:latin typeface="微软雅黑" panose="020B0503020204020204" charset="-122"/>
                          <a:ea typeface="微软雅黑" panose="020B0503020204020204" charset="-122"/>
                          <a:cs typeface="+mn-cs"/>
                        </a:rPr>
                        <a:t>》, pp276</a:t>
                      </a:r>
                      <a:endParaRPr lang="en-US" altLang="zh-CN" sz="1200" b="1" kern="1200" dirty="0" smtClean="0">
                        <a:solidFill>
                          <a:srgbClr val="002060"/>
                        </a:solidFill>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lang="en-US" altLang="zh-CN" sz="1200" b="1" kern="1200" dirty="0" smtClean="0">
                        <a:solidFill>
                          <a:srgbClr val="002060"/>
                        </a:solidFill>
                        <a:latin typeface="微软雅黑" panose="020B0503020204020204" charset="-122"/>
                        <a:ea typeface="微软雅黑" panose="020B050302020402020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lang="zh-CN" altLang="en-US" sz="1200" b="1" kern="1200" dirty="0" smtClean="0">
                          <a:solidFill>
                            <a:srgbClr val="002060"/>
                          </a:solidFill>
                          <a:latin typeface="微软雅黑" panose="020B0503020204020204" charset="-122"/>
                          <a:ea typeface="微软雅黑" panose="020B0503020204020204" charset="-122"/>
                          <a:cs typeface="+mn-cs"/>
                        </a:rPr>
                        <a:t>查理博士 </a:t>
                      </a:r>
                      <a:r>
                        <a:rPr lang="en-US" altLang="zh-CN" sz="1200" b="1" kern="1200" dirty="0" smtClean="0">
                          <a:solidFill>
                            <a:srgbClr val="002060"/>
                          </a:solidFill>
                          <a:latin typeface="微软雅黑" panose="020B0503020204020204" charset="-122"/>
                          <a:ea typeface="微软雅黑" panose="020B0503020204020204" charset="-122"/>
                          <a:cs typeface="+mn-cs"/>
                        </a:rPr>
                        <a:t>- 4D</a:t>
                      </a:r>
                      <a:r>
                        <a:rPr lang="zh-CN" altLang="en-US" sz="1200" b="1" kern="1200" dirty="0" smtClean="0">
                          <a:solidFill>
                            <a:srgbClr val="002060"/>
                          </a:solidFill>
                          <a:latin typeface="微软雅黑" panose="020B0503020204020204" charset="-122"/>
                          <a:ea typeface="微软雅黑" panose="020B0503020204020204" charset="-122"/>
                          <a:cs typeface="+mn-cs"/>
                        </a:rPr>
                        <a:t>卓越团队</a:t>
                      </a:r>
                      <a:endParaRPr lang="en-US" altLang="zh-CN" sz="1200" b="1" kern="1200" dirty="0" smtClean="0">
                        <a:solidFill>
                          <a:srgbClr val="002060"/>
                        </a:solidFill>
                        <a:latin typeface="微软雅黑" panose="020B0503020204020204" charset="-122"/>
                        <a:ea typeface="微软雅黑" panose="020B0503020204020204" charset="-122"/>
                        <a:cs typeface="+mn-cs"/>
                      </a:endParaRPr>
                    </a:p>
                  </a:txBody>
                  <a:tcPr marL="51435" marR="51435" marT="25717" marB="25717">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026" name="Picture 2" descr="Image result for 4D卓越团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008" y="2667212"/>
            <a:ext cx="2267712" cy="33335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474720" y="2690170"/>
            <a:ext cx="4506176" cy="3310580"/>
          </a:xfrm>
          <a:prstGeom prst="rect">
            <a:avLst/>
          </a:prstGeom>
        </p:spPr>
      </p:pic>
      <p:sp>
        <p:nvSpPr>
          <p:cNvPr id="4" name="Rectangle 3"/>
          <p:cNvSpPr/>
          <p:nvPr/>
        </p:nvSpPr>
        <p:spPr>
          <a:xfrm>
            <a:off x="1307592" y="1802591"/>
            <a:ext cx="5961888" cy="916940"/>
          </a:xfrm>
          <a:prstGeom prst="rect">
            <a:avLst/>
          </a:prstGeom>
        </p:spPr>
        <p:txBody>
          <a:bodyPr wrap="square">
            <a:spAutoFit/>
          </a:bodyPr>
          <a:lstStyle/>
          <a:p>
            <a:pPr algn="ctr"/>
            <a:r>
              <a:rPr lang="en-US" altLang="zh-CN" b="1" dirty="0">
                <a:ea typeface="ヒラギノ角ゴ Pro W3" charset="0"/>
                <a:cs typeface="Arial" panose="020B0604020202020204"/>
              </a:rPr>
              <a:t>4D</a:t>
            </a:r>
            <a:r>
              <a:rPr lang="zh-CN" altLang="en-US" b="1" dirty="0">
                <a:ea typeface="ヒラギノ角ゴ Pro W3" charset="0"/>
                <a:cs typeface="Arial" panose="020B0604020202020204"/>
              </a:rPr>
              <a:t>测评最为神奇的地方：仅仅是定期让团队进行</a:t>
            </a:r>
            <a:r>
              <a:rPr lang="en-US" altLang="zh-CN" b="1" dirty="0">
                <a:ea typeface="ヒラギノ角ゴ Pro W3" charset="0"/>
                <a:cs typeface="Arial" panose="020B0604020202020204"/>
              </a:rPr>
              <a:t>4D</a:t>
            </a:r>
            <a:r>
              <a:rPr lang="zh-CN" altLang="en-US" b="1" dirty="0">
                <a:ea typeface="ヒラギノ角ゴ Pro W3" charset="0"/>
                <a:cs typeface="Arial" panose="020B0604020202020204"/>
              </a:rPr>
              <a:t>测评和讨论，其他什么都不做，也可以不断的提升团队绩效</a:t>
            </a:r>
            <a:r>
              <a:rPr lang="en-US" altLang="zh-CN" b="1" dirty="0">
                <a:ea typeface="ヒラギノ角ゴ Pro W3" charset="0"/>
                <a:cs typeface="Arial" panose="020B0604020202020204"/>
              </a:rPr>
              <a:t>——</a:t>
            </a:r>
            <a:r>
              <a:rPr lang="zh-CN" altLang="en-US" b="1" dirty="0">
                <a:ea typeface="ヒラギノ角ゴ Pro W3" charset="0"/>
                <a:cs typeface="Arial" panose="020B0604020202020204"/>
              </a:rPr>
              <a:t>反馈的力量</a:t>
            </a:r>
            <a:endParaRPr lang="en-US" altLang="zh-CN" b="1" dirty="0">
              <a:ea typeface="ヒラギノ角ゴ Pro W3" charset="0"/>
              <a:cs typeface="Arial" panose="020B0604020202020204"/>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33825" y="850629"/>
            <a:ext cx="3924300" cy="994172"/>
          </a:xfrm>
        </p:spPr>
        <p:txBody>
          <a:bodyPr>
            <a:normAutofit/>
          </a:bodyPr>
          <a:lstStyle/>
          <a:p>
            <a:r>
              <a:rPr lang="en-US" altLang="zh-CN" sz="4050" b="1" dirty="0">
                <a:latin typeface="+mn-lt"/>
                <a:ea typeface="ヒラギノ角ゴ Pro W3" charset="0"/>
                <a:cs typeface="Arial" panose="020B0604020202020204"/>
              </a:rPr>
              <a:t>18</a:t>
            </a:r>
            <a:r>
              <a:rPr lang="zh-CN" altLang="en-US" sz="4050" b="1" dirty="0">
                <a:latin typeface="+mn-lt"/>
                <a:ea typeface="ヒラギノ角ゴ Pro W3" charset="0"/>
                <a:cs typeface="Arial" panose="020B0604020202020204"/>
              </a:rPr>
              <a:t>种领导力模式</a:t>
            </a:r>
            <a:endParaRPr lang="zh-CN" altLang="en-US" sz="4050" b="1" dirty="0">
              <a:latin typeface="+mn-lt"/>
              <a:ea typeface="ヒラギノ角ゴ Pro W3" charset="0"/>
              <a:cs typeface="Arial" panose="020B0604020202020204"/>
            </a:endParaRPr>
          </a:p>
        </p:txBody>
      </p:sp>
      <p:graphicFrame>
        <p:nvGraphicFramePr>
          <p:cNvPr id="4" name="Table 3"/>
          <p:cNvGraphicFramePr>
            <a:graphicFrameLocks noGrp="1"/>
          </p:cNvGraphicFramePr>
          <p:nvPr/>
        </p:nvGraphicFramePr>
        <p:xfrm>
          <a:off x="1143000" y="1844801"/>
          <a:ext cx="6858000" cy="4052570"/>
        </p:xfrm>
        <a:graphic>
          <a:graphicData uri="http://schemas.openxmlformats.org/drawingml/2006/table">
            <a:tbl>
              <a:tblPr firstRow="1" bandRow="1">
                <a:tableStyleId>{3B4B98B0-60AC-42C2-AFA5-B58CD77FA1E5}</a:tableStyleId>
              </a:tblPr>
              <a:tblGrid>
                <a:gridCol w="2286000"/>
                <a:gridCol w="2286000"/>
                <a:gridCol w="2286000"/>
              </a:tblGrid>
              <a:tr h="648970">
                <a:tc>
                  <a:txBody>
                    <a:bodyPr/>
                    <a:lstStyle/>
                    <a:p>
                      <a:pPr algn="ctr"/>
                      <a:r>
                        <a:rPr lang="zh-CN" altLang="en-US" sz="1800" b="0" dirty="0" smtClean="0"/>
                        <a:t>喜爱：建立亲和的奥秘</a:t>
                      </a:r>
                      <a:endParaRPr lang="zh-CN" altLang="en-US" sz="1800" b="0" dirty="0"/>
                    </a:p>
                  </a:txBody>
                  <a:tcPr marL="68580" marR="68580" marT="34290" marB="34290"/>
                </a:tc>
                <a:tc>
                  <a:txBody>
                    <a:bodyPr/>
                    <a:lstStyle/>
                    <a:p>
                      <a:pPr algn="ctr"/>
                      <a:r>
                        <a:rPr lang="zh-CN" altLang="en-US" sz="1800" b="0" dirty="0" smtClean="0"/>
                        <a:t>用广而告之的方式展示目标</a:t>
                      </a:r>
                      <a:endParaRPr lang="zh-CN" altLang="en-US" sz="1800" b="0" dirty="0"/>
                    </a:p>
                  </a:txBody>
                  <a:tcPr marL="68580" marR="68580" marT="34290" marB="34290"/>
                </a:tc>
                <a:tc>
                  <a:txBody>
                    <a:bodyPr/>
                    <a:lstStyle/>
                    <a:p>
                      <a:pPr algn="ctr"/>
                      <a:r>
                        <a:rPr lang="zh-CN" altLang="en-US" sz="1800" b="0" dirty="0" smtClean="0"/>
                        <a:t>表达感谢</a:t>
                      </a:r>
                      <a:endParaRPr lang="zh-CN" altLang="en-US" sz="1800" b="0" dirty="0"/>
                    </a:p>
                  </a:txBody>
                  <a:tcPr marL="68580" marR="68580" marT="34290" marB="34290"/>
                </a:tc>
              </a:tr>
              <a:tr h="648335">
                <a:tc>
                  <a:txBody>
                    <a:bodyPr/>
                    <a:lstStyle/>
                    <a:p>
                      <a:pPr algn="ctr"/>
                      <a:r>
                        <a:rPr lang="zh-CN" altLang="en-US" sz="1800" b="0" dirty="0" smtClean="0"/>
                        <a:t>每个人都渴望被聆听</a:t>
                      </a:r>
                      <a:endParaRPr lang="zh-CN" altLang="en-US" sz="1800" b="0" dirty="0"/>
                    </a:p>
                  </a:txBody>
                  <a:tcPr marL="68580" marR="68580" marT="34290" marB="34290"/>
                </a:tc>
                <a:tc>
                  <a:txBody>
                    <a:bodyPr/>
                    <a:lstStyle/>
                    <a:p>
                      <a:pPr algn="ctr"/>
                      <a:r>
                        <a:rPr lang="zh-CN" altLang="en-US" sz="1800" b="0" dirty="0" smtClean="0"/>
                        <a:t>三层级目标设定</a:t>
                      </a:r>
                      <a:endParaRPr lang="zh-CN" altLang="en-US" sz="1800" b="0" dirty="0"/>
                    </a:p>
                  </a:txBody>
                  <a:tcPr marL="68580" marR="68580"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800" b="0" dirty="0" smtClean="0"/>
                        <a:t>工作之外</a:t>
                      </a:r>
                      <a:endParaRPr lang="zh-CN" altLang="en-US" sz="1800" b="0" dirty="0" smtClean="0"/>
                    </a:p>
                    <a:p>
                      <a:pPr algn="ctr"/>
                      <a:endParaRPr lang="zh-CN" altLang="en-US" sz="1800" b="0" dirty="0"/>
                    </a:p>
                  </a:txBody>
                  <a:tcPr marL="68580" marR="68580" marT="34290" marB="34290"/>
                </a:tc>
              </a:tr>
              <a:tr h="617220">
                <a:tc>
                  <a:txBody>
                    <a:bodyPr/>
                    <a:lstStyle/>
                    <a:p>
                      <a:pPr algn="ctr"/>
                      <a:r>
                        <a:rPr lang="zh-CN" altLang="en-US" sz="1800" b="0" dirty="0" smtClean="0"/>
                        <a:t>善用性格测评工具</a:t>
                      </a:r>
                      <a:endParaRPr lang="zh-CN" altLang="en-US" sz="1800" b="0" dirty="0"/>
                    </a:p>
                  </a:txBody>
                  <a:tcPr marL="68580" marR="68580" marT="34290" marB="34290"/>
                </a:tc>
                <a:tc>
                  <a:txBody>
                    <a:bodyPr/>
                    <a:lstStyle/>
                    <a:p>
                      <a:pPr algn="ctr"/>
                      <a:r>
                        <a:rPr lang="zh-CN" altLang="en-US" sz="1800" b="0" dirty="0" smtClean="0"/>
                        <a:t>关键价值链梳理</a:t>
                      </a:r>
                      <a:endParaRPr lang="zh-CN" altLang="en-US" sz="1800" b="0" dirty="0"/>
                    </a:p>
                  </a:txBody>
                  <a:tcPr marL="68580" marR="68580"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800" b="0" dirty="0" smtClean="0"/>
                        <a:t>文化可以把战略当早餐吃掉</a:t>
                      </a:r>
                      <a:endParaRPr lang="zh-CN" altLang="en-US" sz="1800" b="0" dirty="0" smtClean="0"/>
                    </a:p>
                  </a:txBody>
                  <a:tcPr marL="68580" marR="68580" marT="34290" marB="34290"/>
                </a:tc>
              </a:tr>
              <a:tr h="941705">
                <a:tc>
                  <a:txBody>
                    <a:bodyPr/>
                    <a:lstStyle/>
                    <a:p>
                      <a:pPr algn="ctr"/>
                      <a:r>
                        <a:rPr lang="zh-CN" altLang="en-US" sz="1800" b="0" dirty="0" smtClean="0"/>
                        <a:t>你的目标，还是团队目标？</a:t>
                      </a:r>
                      <a:endParaRPr lang="zh-CN" altLang="en-US" sz="1800" b="0" dirty="0"/>
                    </a:p>
                  </a:txBody>
                  <a:tcPr marL="68580" marR="68580" marT="34290" marB="34290"/>
                </a:tc>
                <a:tc>
                  <a:txBody>
                    <a:bodyPr/>
                    <a:lstStyle/>
                    <a:p>
                      <a:pPr algn="ctr"/>
                      <a:r>
                        <a:rPr lang="en-US" altLang="zh-CN" sz="1800" b="0" dirty="0" smtClean="0"/>
                        <a:t>4W (World, Workplace, Work,</a:t>
                      </a:r>
                      <a:r>
                        <a:rPr lang="en-US" altLang="zh-CN" sz="1800" b="0" baseline="0" dirty="0" smtClean="0"/>
                        <a:t> Worker</a:t>
                      </a:r>
                      <a:r>
                        <a:rPr lang="zh-CN" altLang="en-US" sz="1800" b="0" baseline="0" dirty="0" smtClean="0"/>
                        <a:t>）分析</a:t>
                      </a:r>
                      <a:endParaRPr lang="zh-CN" altLang="en-US" sz="1800" b="0" dirty="0"/>
                    </a:p>
                  </a:txBody>
                  <a:tcPr marL="68580" marR="68580" marT="34290" marB="34290"/>
                </a:tc>
                <a:tc>
                  <a:txBody>
                    <a:bodyPr/>
                    <a:lstStyle/>
                    <a:p>
                      <a:pPr algn="ctr"/>
                      <a:r>
                        <a:rPr lang="zh-CN" altLang="en-US" sz="1800" b="0" dirty="0" smtClean="0"/>
                        <a:t>为每一个引发大奇迹的小变化喝彩</a:t>
                      </a:r>
                      <a:endParaRPr lang="zh-CN" altLang="en-US" sz="1800" b="0" dirty="0"/>
                    </a:p>
                  </a:txBody>
                  <a:tcPr marL="68580" marR="68580" marT="34290" marB="34290"/>
                </a:tc>
              </a:tr>
              <a:tr h="617220">
                <a:tc>
                  <a:txBody>
                    <a:bodyPr/>
                    <a:lstStyle/>
                    <a:p>
                      <a:pPr algn="ctr"/>
                      <a:r>
                        <a:rPr lang="zh-CN" altLang="en-US" sz="1800" b="0" dirty="0" smtClean="0"/>
                        <a:t>反馈而非评估</a:t>
                      </a:r>
                      <a:endParaRPr lang="zh-CN" altLang="en-US" sz="1800" b="0" dirty="0"/>
                    </a:p>
                  </a:txBody>
                  <a:tcPr marL="68580" marR="68580" marT="34290" marB="34290"/>
                </a:tc>
                <a:tc>
                  <a:txBody>
                    <a:bodyPr/>
                    <a:lstStyle/>
                    <a:p>
                      <a:pPr algn="ctr"/>
                      <a:r>
                        <a:rPr lang="zh-CN" altLang="en-US" sz="1800" b="0" dirty="0" smtClean="0"/>
                        <a:t>用有力的问题找到他人顿悟时刻</a:t>
                      </a:r>
                      <a:endParaRPr lang="zh-CN" altLang="en-US" sz="1800" b="0" dirty="0"/>
                    </a:p>
                  </a:txBody>
                  <a:tcPr marL="68580" marR="68580" marT="34290" marB="34290"/>
                </a:tc>
                <a:tc>
                  <a:txBody>
                    <a:bodyPr/>
                    <a:lstStyle/>
                    <a:p>
                      <a:pPr algn="ctr"/>
                      <a:r>
                        <a:rPr lang="zh-CN" altLang="en-US" sz="1800" b="0" dirty="0" smtClean="0"/>
                        <a:t>团队绩效“三级跳”</a:t>
                      </a:r>
                      <a:endParaRPr lang="zh-CN" altLang="en-US" sz="1800" b="0" dirty="0"/>
                    </a:p>
                  </a:txBody>
                  <a:tcPr marL="68580" marR="68580" marT="34290" marB="34290"/>
                </a:tc>
              </a:tr>
              <a:tr h="579120">
                <a:tc>
                  <a:txBody>
                    <a:bodyPr/>
                    <a:lstStyle/>
                    <a:p>
                      <a:pPr algn="ctr"/>
                      <a:r>
                        <a:rPr lang="en-US" altLang="zh-CN" sz="1800" b="0" dirty="0" smtClean="0"/>
                        <a:t>GOAT</a:t>
                      </a:r>
                      <a:r>
                        <a:rPr lang="zh-CN" altLang="en-US" sz="1800" b="0" dirty="0" smtClean="0"/>
                        <a:t>计划法</a:t>
                      </a:r>
                      <a:endParaRPr lang="zh-CN" altLang="en-US" sz="1800" b="0" dirty="0"/>
                    </a:p>
                  </a:txBody>
                  <a:tcPr marL="68580" marR="68580" marT="34290" marB="34290"/>
                </a:tc>
                <a:tc>
                  <a:txBody>
                    <a:bodyPr/>
                    <a:lstStyle/>
                    <a:p>
                      <a:pPr algn="ctr"/>
                      <a:r>
                        <a:rPr lang="zh-CN" altLang="en-US" sz="1800" b="0" dirty="0" smtClean="0"/>
                        <a:t>确定先导指标</a:t>
                      </a:r>
                      <a:endParaRPr lang="zh-CN" altLang="en-US" sz="1800" b="0" dirty="0"/>
                    </a:p>
                  </a:txBody>
                  <a:tcPr marL="68580" marR="68580" marT="34290" marB="34290"/>
                </a:tc>
                <a:tc>
                  <a:txBody>
                    <a:bodyPr/>
                    <a:lstStyle/>
                    <a:p>
                      <a:pPr algn="ctr"/>
                      <a:r>
                        <a:rPr lang="en-US" altLang="zh-CN" sz="1800" b="0" dirty="0" smtClean="0"/>
                        <a:t>KFC</a:t>
                      </a:r>
                      <a:r>
                        <a:rPr lang="zh-CN" altLang="en-US" sz="1800" b="0" dirty="0" smtClean="0"/>
                        <a:t>（</a:t>
                      </a:r>
                      <a:r>
                        <a:rPr lang="en-US" altLang="zh-CN" sz="1800" b="0" dirty="0" smtClean="0"/>
                        <a:t>Keep-Fix-Cease</a:t>
                      </a:r>
                      <a:r>
                        <a:rPr lang="zh-CN" altLang="en-US" sz="1800" b="0" dirty="0" smtClean="0"/>
                        <a:t>）</a:t>
                      </a:r>
                      <a:endParaRPr lang="zh-CN" altLang="en-US" sz="1800" b="0" dirty="0"/>
                    </a:p>
                  </a:txBody>
                  <a:tcPr marL="68580" marR="68580" marT="34290" marB="3429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026" name="Picture 2" descr="http://www.jiangshi99.com/upload/image/20150701/14357401737681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8" y="2298417"/>
            <a:ext cx="6269831" cy="34662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10562"/>
            <a:ext cx="6858000" cy="2825972"/>
          </a:xfrm>
          <a:prstGeom prst="rect">
            <a:avLst/>
          </a:prstGeom>
          <a:noFill/>
          <a:ln>
            <a:noFill/>
          </a:ln>
        </p:spPr>
      </p:pic>
      <p:sp>
        <p:nvSpPr>
          <p:cNvPr id="5" name="Title 1"/>
          <p:cNvSpPr>
            <a:spLocks noGrp="1"/>
          </p:cNvSpPr>
          <p:nvPr>
            <p:ph type="title"/>
          </p:nvPr>
        </p:nvSpPr>
        <p:spPr>
          <a:xfrm>
            <a:off x="3814953" y="1070085"/>
            <a:ext cx="3924300" cy="994172"/>
          </a:xfrm>
        </p:spPr>
        <p:txBody>
          <a:bodyPr>
            <a:normAutofit/>
          </a:bodyPr>
          <a:lstStyle/>
          <a:p>
            <a:pPr algn="ctr"/>
            <a:r>
              <a:rPr lang="en-US" altLang="zh-CN" sz="4050" b="1" dirty="0" smtClean="0">
                <a:latin typeface="+mn-lt"/>
                <a:ea typeface="ヒラギノ角ゴ Pro W3" charset="0"/>
                <a:cs typeface="Arial" panose="020B0604020202020204"/>
              </a:rPr>
              <a:t>“</a:t>
            </a:r>
            <a:r>
              <a:rPr lang="zh-CN" altLang="en-US" sz="4050" b="1" dirty="0" smtClean="0">
                <a:latin typeface="+mn-lt"/>
                <a:ea typeface="ヒラギノ角ゴ Pro W3" charset="0"/>
                <a:cs typeface="Arial" panose="020B0604020202020204"/>
              </a:rPr>
              <a:t>六步工作法</a:t>
            </a:r>
            <a:r>
              <a:rPr lang="en-US" altLang="zh-CN" sz="4050" b="1" dirty="0" smtClean="0">
                <a:latin typeface="+mn-lt"/>
                <a:ea typeface="ヒラギノ角ゴ Pro W3" charset="0"/>
                <a:cs typeface="Arial" panose="020B0604020202020204"/>
              </a:rPr>
              <a:t>”</a:t>
            </a:r>
            <a:endParaRPr lang="zh-CN" altLang="en-US" sz="4050" b="1" dirty="0">
              <a:latin typeface="+mn-lt"/>
              <a:ea typeface="ヒラギノ角ゴ Pro W3" charset="0"/>
              <a:cs typeface="Arial"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57450"/>
            <a:ext cx="6858000" cy="2825972"/>
          </a:xfrm>
          <a:prstGeom prst="rect">
            <a:avLst/>
          </a:prstGeom>
          <a:noFill/>
          <a:ln>
            <a:noFill/>
          </a:ln>
        </p:spPr>
      </p:pic>
      <p:sp>
        <p:nvSpPr>
          <p:cNvPr id="5" name="Title 1"/>
          <p:cNvSpPr>
            <a:spLocks noGrp="1"/>
          </p:cNvSpPr>
          <p:nvPr>
            <p:ph type="title"/>
          </p:nvPr>
        </p:nvSpPr>
        <p:spPr>
          <a:xfrm>
            <a:off x="3814953" y="1070085"/>
            <a:ext cx="3924300" cy="994172"/>
          </a:xfrm>
        </p:spPr>
        <p:txBody>
          <a:bodyPr>
            <a:normAutofit/>
          </a:bodyPr>
          <a:lstStyle/>
          <a:p>
            <a:pPr algn="ctr"/>
            <a:r>
              <a:rPr lang="en-US" altLang="zh-CN" sz="4050" b="1" dirty="0" smtClean="0">
                <a:latin typeface="+mn-lt"/>
                <a:ea typeface="ヒラギノ角ゴ Pro W3" charset="0"/>
                <a:cs typeface="Arial" panose="020B0604020202020204"/>
              </a:rPr>
              <a:t>“</a:t>
            </a:r>
            <a:r>
              <a:rPr lang="zh-CN" altLang="en-US" sz="4050" b="1" dirty="0" smtClean="0">
                <a:latin typeface="+mn-lt"/>
                <a:ea typeface="ヒラギノ角ゴ Pro W3" charset="0"/>
                <a:cs typeface="Arial" panose="020B0604020202020204"/>
              </a:rPr>
              <a:t>六步工作法</a:t>
            </a:r>
            <a:r>
              <a:rPr lang="en-US" altLang="zh-CN" sz="4050" b="1" dirty="0" smtClean="0">
                <a:latin typeface="+mn-lt"/>
                <a:ea typeface="ヒラギノ角ゴ Pro W3" charset="0"/>
                <a:cs typeface="Arial" panose="020B0604020202020204"/>
              </a:rPr>
              <a:t>”</a:t>
            </a:r>
            <a:endParaRPr lang="zh-CN" altLang="en-US" sz="4050" b="1" dirty="0">
              <a:latin typeface="+mn-lt"/>
              <a:ea typeface="ヒラギノ角ゴ Pro W3" charset="0"/>
              <a:cs typeface="Arial" panose="020B0604020202020204"/>
            </a:endParaRPr>
          </a:p>
        </p:txBody>
      </p:sp>
      <p:sp>
        <p:nvSpPr>
          <p:cNvPr id="2" name="Rectangle 1"/>
          <p:cNvSpPr/>
          <p:nvPr/>
        </p:nvSpPr>
        <p:spPr>
          <a:xfrm>
            <a:off x="1254760" y="5130103"/>
            <a:ext cx="873760" cy="297180"/>
          </a:xfrm>
          <a:prstGeom prst="rect">
            <a:avLst/>
          </a:prstGeom>
        </p:spPr>
        <p:txBody>
          <a:bodyPr wrap="none">
            <a:spAutoFit/>
          </a:bodyPr>
          <a:lstStyle/>
          <a:p>
            <a:pPr algn="ctr" defTabSz="685800">
              <a:defRPr/>
            </a:pPr>
            <a:r>
              <a:rPr lang="zh-CN" altLang="en-US" sz="1350" b="1" u="sng" dirty="0"/>
              <a:t>工作之外</a:t>
            </a:r>
            <a:endParaRPr lang="zh-CN" altLang="en-US" sz="1350" b="1" u="sng" dirty="0"/>
          </a:p>
        </p:txBody>
      </p:sp>
      <p:sp>
        <p:nvSpPr>
          <p:cNvPr id="3" name="Rectangle 2"/>
          <p:cNvSpPr/>
          <p:nvPr/>
        </p:nvSpPr>
        <p:spPr>
          <a:xfrm>
            <a:off x="1276141" y="5391811"/>
            <a:ext cx="1910080" cy="297180"/>
          </a:xfrm>
          <a:prstGeom prst="rect">
            <a:avLst/>
          </a:prstGeom>
        </p:spPr>
        <p:txBody>
          <a:bodyPr wrap="none">
            <a:spAutoFit/>
          </a:bodyPr>
          <a:lstStyle/>
          <a:p>
            <a:r>
              <a:rPr lang="zh-CN" altLang="zh-CN" sz="1350" b="1" u="sng" kern="100" dirty="0" smtClean="0">
                <a:solidFill>
                  <a:srgbClr val="000000"/>
                </a:solidFill>
                <a:latin typeface="Times New Roman" panose="02020603050405020304" pitchFamily="18" charset="0"/>
                <a:cs typeface="Times New Roman" panose="02020603050405020304" pitchFamily="18" charset="0"/>
              </a:rPr>
              <a:t>喜爱：建立亲和的奥秘</a:t>
            </a:r>
            <a:endParaRPr lang="zh-CN" altLang="en-US" sz="1350" b="1" u="sng" dirty="0"/>
          </a:p>
        </p:txBody>
      </p:sp>
      <p:sp>
        <p:nvSpPr>
          <p:cNvPr id="6" name="Rectangle 5"/>
          <p:cNvSpPr/>
          <p:nvPr/>
        </p:nvSpPr>
        <p:spPr>
          <a:xfrm>
            <a:off x="1276141" y="5676615"/>
            <a:ext cx="1737360" cy="297180"/>
          </a:xfrm>
          <a:prstGeom prst="rect">
            <a:avLst/>
          </a:prstGeom>
        </p:spPr>
        <p:txBody>
          <a:bodyPr wrap="none">
            <a:spAutoFit/>
          </a:bodyPr>
          <a:lstStyle/>
          <a:p>
            <a:r>
              <a:rPr lang="zh-CN" altLang="zh-CN" sz="1350" b="1" u="sng" kern="100" smtClean="0">
                <a:solidFill>
                  <a:srgbClr val="000000"/>
                </a:solidFill>
                <a:latin typeface="Times New Roman" panose="02020603050405020304" pitchFamily="18" charset="0"/>
                <a:cs typeface="Times New Roman" panose="02020603050405020304" pitchFamily="18" charset="0"/>
              </a:rPr>
              <a:t>每个人都渴望被聆听</a:t>
            </a:r>
            <a:endParaRPr lang="zh-CN" altLang="en-US" sz="1350" b="1" u="sng" dirty="0"/>
          </a:p>
        </p:txBody>
      </p:sp>
      <p:sp>
        <p:nvSpPr>
          <p:cNvPr id="7" name="Rectangle 6"/>
          <p:cNvSpPr/>
          <p:nvPr/>
        </p:nvSpPr>
        <p:spPr>
          <a:xfrm>
            <a:off x="1706969" y="1909362"/>
            <a:ext cx="225552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你的目标，还是团队的目标</a:t>
            </a:r>
            <a:endParaRPr lang="zh-CN" altLang="en-US" sz="1350" b="1" u="sng" dirty="0"/>
          </a:p>
        </p:txBody>
      </p:sp>
      <p:sp>
        <p:nvSpPr>
          <p:cNvPr id="8" name="Rectangle 7"/>
          <p:cNvSpPr/>
          <p:nvPr/>
        </p:nvSpPr>
        <p:spPr>
          <a:xfrm>
            <a:off x="1706969" y="2210561"/>
            <a:ext cx="2600960" cy="297180"/>
          </a:xfrm>
          <a:prstGeom prst="rect">
            <a:avLst/>
          </a:prstGeom>
        </p:spPr>
        <p:txBody>
          <a:bodyPr wrap="none">
            <a:spAutoFit/>
          </a:bodyPr>
          <a:lstStyle/>
          <a:p>
            <a:r>
              <a:rPr lang="zh-CN" altLang="zh-CN" sz="1350" b="1" u="sng" kern="100" dirty="0" smtClean="0">
                <a:solidFill>
                  <a:srgbClr val="000000"/>
                </a:solidFill>
                <a:latin typeface="Times New Roman" panose="02020603050405020304" pitchFamily="18" charset="0"/>
                <a:cs typeface="Times New Roman" panose="02020603050405020304" pitchFamily="18" charset="0"/>
              </a:rPr>
              <a:t>文化可以把战略当早餐一样吃掉</a:t>
            </a:r>
            <a:endParaRPr lang="zh-CN" altLang="en-US" sz="1350" b="1" u="sng" dirty="0"/>
          </a:p>
        </p:txBody>
      </p:sp>
      <p:sp>
        <p:nvSpPr>
          <p:cNvPr id="9" name="Rectangle 8"/>
          <p:cNvSpPr/>
          <p:nvPr/>
        </p:nvSpPr>
        <p:spPr>
          <a:xfrm>
            <a:off x="3247776" y="5144923"/>
            <a:ext cx="139192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三层级目标设定</a:t>
            </a:r>
            <a:endParaRPr lang="zh-CN" altLang="en-US" sz="1350" b="1" u="sng" dirty="0"/>
          </a:p>
        </p:txBody>
      </p:sp>
      <p:sp>
        <p:nvSpPr>
          <p:cNvPr id="10" name="Rectangle 9"/>
          <p:cNvSpPr/>
          <p:nvPr/>
        </p:nvSpPr>
        <p:spPr>
          <a:xfrm>
            <a:off x="3232446" y="5538116"/>
            <a:ext cx="1391920" cy="297180"/>
          </a:xfrm>
          <a:prstGeom prst="rect">
            <a:avLst/>
          </a:prstGeom>
        </p:spPr>
        <p:txBody>
          <a:bodyPr wrap="none">
            <a:spAutoFit/>
          </a:bodyPr>
          <a:lstStyle/>
          <a:p>
            <a:r>
              <a:rPr lang="zh-CN" altLang="zh-CN" sz="1350" b="1" u="sng" kern="100" dirty="0" smtClean="0">
                <a:solidFill>
                  <a:srgbClr val="000000"/>
                </a:solidFill>
                <a:latin typeface="Times New Roman" panose="02020603050405020304" pitchFamily="18" charset="0"/>
                <a:cs typeface="Times New Roman" panose="02020603050405020304" pitchFamily="18" charset="0"/>
              </a:rPr>
              <a:t>关键价值链梳理</a:t>
            </a:r>
            <a:endParaRPr lang="zh-CN" altLang="en-US" sz="1350" b="1" u="sng" dirty="0"/>
          </a:p>
        </p:txBody>
      </p:sp>
      <p:sp>
        <p:nvSpPr>
          <p:cNvPr id="11" name="Rectangle 10"/>
          <p:cNvSpPr/>
          <p:nvPr/>
        </p:nvSpPr>
        <p:spPr>
          <a:xfrm>
            <a:off x="4394942" y="1914605"/>
            <a:ext cx="1219200" cy="297180"/>
          </a:xfrm>
          <a:prstGeom prst="rect">
            <a:avLst/>
          </a:prstGeom>
        </p:spPr>
        <p:txBody>
          <a:bodyPr wrap="none">
            <a:spAutoFit/>
          </a:bodyPr>
          <a:lstStyle/>
          <a:p>
            <a:r>
              <a:rPr lang="zh-CN" altLang="zh-CN" sz="1350" b="1" u="sng" kern="100" dirty="0" smtClean="0">
                <a:solidFill>
                  <a:srgbClr val="000000"/>
                </a:solidFill>
                <a:latin typeface="Times New Roman" panose="02020603050405020304" pitchFamily="18" charset="0"/>
                <a:cs typeface="Times New Roman" panose="02020603050405020304" pitchFamily="18" charset="0"/>
              </a:rPr>
              <a:t>反馈而非评估</a:t>
            </a:r>
            <a:endParaRPr lang="zh-CN" altLang="en-US" sz="1350" b="1" u="sng" dirty="0"/>
          </a:p>
        </p:txBody>
      </p:sp>
      <p:sp>
        <p:nvSpPr>
          <p:cNvPr id="12" name="Rectangle 11"/>
          <p:cNvSpPr/>
          <p:nvPr/>
        </p:nvSpPr>
        <p:spPr>
          <a:xfrm>
            <a:off x="4419053" y="2210561"/>
            <a:ext cx="87376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表达感谢</a:t>
            </a:r>
            <a:endParaRPr lang="zh-CN" altLang="en-US" sz="1350" b="1" u="sng" dirty="0"/>
          </a:p>
        </p:txBody>
      </p:sp>
      <p:sp>
        <p:nvSpPr>
          <p:cNvPr id="13" name="Rectangle 12"/>
          <p:cNvSpPr/>
          <p:nvPr/>
        </p:nvSpPr>
        <p:spPr>
          <a:xfrm>
            <a:off x="5136607" y="5144923"/>
            <a:ext cx="156337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团队绩效</a:t>
            </a:r>
            <a:r>
              <a:rPr lang="en-US" altLang="zh-CN" sz="1350" b="1" u="sng" kern="100" dirty="0">
                <a:solidFill>
                  <a:srgbClr val="000000"/>
                </a:solidFill>
                <a:latin typeface="Times New Roman" panose="02020603050405020304" pitchFamily="18" charset="0"/>
              </a:rPr>
              <a:t>“</a:t>
            </a:r>
            <a:r>
              <a:rPr lang="zh-CN" altLang="zh-CN" sz="1350" b="1" u="sng" kern="100" dirty="0">
                <a:solidFill>
                  <a:srgbClr val="000000"/>
                </a:solidFill>
                <a:latin typeface="Times New Roman" panose="02020603050405020304" pitchFamily="18" charset="0"/>
                <a:cs typeface="Times New Roman" panose="02020603050405020304" pitchFamily="18" charset="0"/>
              </a:rPr>
              <a:t>三级跳</a:t>
            </a:r>
            <a:r>
              <a:rPr lang="en-US" altLang="zh-CN" sz="1350" b="1" u="sng" kern="100" dirty="0">
                <a:solidFill>
                  <a:srgbClr val="000000"/>
                </a:solidFill>
                <a:latin typeface="Times New Roman" panose="02020603050405020304" pitchFamily="18" charset="0"/>
              </a:rPr>
              <a:t>”</a:t>
            </a:r>
            <a:endParaRPr lang="zh-CN" altLang="en-US" sz="1350" b="1" u="sng" dirty="0"/>
          </a:p>
        </p:txBody>
      </p:sp>
      <p:sp>
        <p:nvSpPr>
          <p:cNvPr id="14" name="Rectangle 13"/>
          <p:cNvSpPr/>
          <p:nvPr/>
        </p:nvSpPr>
        <p:spPr>
          <a:xfrm>
            <a:off x="5151573" y="5530311"/>
            <a:ext cx="121920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确定先导指标</a:t>
            </a:r>
            <a:endParaRPr lang="zh-CN" altLang="en-US" sz="1350" b="1" u="sng" dirty="0"/>
          </a:p>
        </p:txBody>
      </p:sp>
      <p:sp>
        <p:nvSpPr>
          <p:cNvPr id="15" name="Rectangle 14"/>
          <p:cNvSpPr/>
          <p:nvPr/>
        </p:nvSpPr>
        <p:spPr>
          <a:xfrm>
            <a:off x="6064778" y="1789182"/>
            <a:ext cx="890270" cy="297180"/>
          </a:xfrm>
          <a:prstGeom prst="rect">
            <a:avLst/>
          </a:prstGeom>
        </p:spPr>
        <p:txBody>
          <a:bodyPr wrap="none">
            <a:spAutoFit/>
          </a:bodyPr>
          <a:lstStyle/>
          <a:p>
            <a:r>
              <a:rPr lang="en-US" altLang="zh-CN" sz="1350" b="1" u="sng" kern="100" dirty="0" smtClean="0">
                <a:solidFill>
                  <a:srgbClr val="000000"/>
                </a:solidFill>
                <a:latin typeface="Times New Roman" panose="02020603050405020304" pitchFamily="18" charset="0"/>
              </a:rPr>
              <a:t>KFC</a:t>
            </a:r>
            <a:r>
              <a:rPr lang="zh-CN" altLang="zh-CN" sz="1350" b="1" u="sng" kern="100" dirty="0" smtClean="0">
                <a:solidFill>
                  <a:srgbClr val="000000"/>
                </a:solidFill>
                <a:latin typeface="Times New Roman" panose="02020603050405020304" pitchFamily="18" charset="0"/>
                <a:cs typeface="Times New Roman" panose="02020603050405020304" pitchFamily="18" charset="0"/>
              </a:rPr>
              <a:t>总结</a:t>
            </a:r>
            <a:endParaRPr lang="zh-CN" altLang="en-US" sz="1350" b="1" u="sng" dirty="0"/>
          </a:p>
        </p:txBody>
      </p:sp>
      <p:sp>
        <p:nvSpPr>
          <p:cNvPr id="16" name="Rectangle 15"/>
          <p:cNvSpPr/>
          <p:nvPr/>
        </p:nvSpPr>
        <p:spPr>
          <a:xfrm>
            <a:off x="6044169" y="2092972"/>
            <a:ext cx="2305431" cy="502920"/>
          </a:xfrm>
          <a:prstGeom prst="rect">
            <a:avLst/>
          </a:prstGeom>
        </p:spPr>
        <p:txBody>
          <a:bodyPr wrap="square">
            <a:spAutoFit/>
          </a:bodyPr>
          <a:lstStyle/>
          <a:p>
            <a:r>
              <a:rPr lang="en-US" altLang="zh-CN" sz="1350" b="1" u="sng" kern="100" dirty="0" err="1" smtClean="0">
                <a:solidFill>
                  <a:srgbClr val="000000"/>
                </a:solidFill>
                <a:latin typeface="Times New Roman" panose="02020603050405020304" pitchFamily="18" charset="0"/>
              </a:rPr>
              <a:t>Futurespective</a:t>
            </a:r>
            <a:r>
              <a:rPr lang="en-US" altLang="zh-CN" sz="1350" b="1" u="sng" kern="100" dirty="0" smtClean="0">
                <a:solidFill>
                  <a:srgbClr val="000000"/>
                </a:solidFill>
                <a:latin typeface="Times New Roman" panose="02020603050405020304" pitchFamily="18" charset="0"/>
              </a:rPr>
              <a:t>, NOT Retrospective</a:t>
            </a:r>
            <a:endParaRPr lang="zh-CN" altLang="en-US" sz="1350" b="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circle(in)">
                                      <p:cBhvr>
                                        <p:cTn id="55" dur="2000"/>
                                        <p:tgtEl>
                                          <p:spTgt spid="15"/>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circle(in)">
                                      <p:cBhvr>
                                        <p:cTn id="58"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P spid="9" grpId="0"/>
      <p:bldP spid="10" grpId="0"/>
      <p:bldP spid="11" grpId="0"/>
      <p:bldP spid="12" grpId="0"/>
      <p:bldP spid="13" grpId="0"/>
      <p:bldP spid="14" grpId="0"/>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8768" y="2500789"/>
            <a:ext cx="5915025" cy="3263504"/>
          </a:xfrm>
        </p:spPr>
        <p:txBody>
          <a:bodyPr>
            <a:normAutofit/>
          </a:bodyPr>
          <a:lstStyle/>
          <a:p>
            <a:r>
              <a:rPr lang="zh-CN" altLang="zh-CN" sz="2700" b="1" dirty="0"/>
              <a:t>原则</a:t>
            </a:r>
            <a:r>
              <a:rPr lang="en-US" altLang="zh-CN" sz="2700" b="1" dirty="0"/>
              <a:t>1</a:t>
            </a:r>
            <a:r>
              <a:rPr lang="zh-CN" altLang="zh-CN" sz="2700" b="1" dirty="0"/>
              <a:t>：人的问题是技术团队最根本的</a:t>
            </a:r>
            <a:r>
              <a:rPr lang="zh-CN" altLang="zh-CN" sz="2700" b="1" dirty="0" smtClean="0"/>
              <a:t>问题</a:t>
            </a:r>
            <a:endParaRPr lang="en-US" altLang="zh-CN" sz="2700" b="1" dirty="0" smtClean="0"/>
          </a:p>
          <a:p>
            <a:endParaRPr lang="en-US" altLang="zh-CN" sz="2700" b="1" dirty="0"/>
          </a:p>
          <a:p>
            <a:r>
              <a:rPr lang="zh-CN" altLang="zh-CN" sz="2700" b="1" dirty="0"/>
              <a:t>原则</a:t>
            </a:r>
            <a:r>
              <a:rPr lang="en-US" altLang="zh-CN" sz="2700" b="1" dirty="0"/>
              <a:t>2</a:t>
            </a:r>
            <a:r>
              <a:rPr lang="zh-CN" altLang="zh-CN" sz="2700" b="1" dirty="0"/>
              <a:t>：团队中每个成员都是</a:t>
            </a:r>
            <a:r>
              <a:rPr lang="en-US" altLang="zh-CN" sz="2700" b="1" dirty="0"/>
              <a:t>OK</a:t>
            </a:r>
            <a:r>
              <a:rPr lang="zh-CN" altLang="zh-CN" sz="2700" b="1" dirty="0" smtClean="0"/>
              <a:t>的</a:t>
            </a:r>
            <a:endParaRPr lang="en-US" altLang="zh-CN" sz="2700" b="1" dirty="0" smtClean="0"/>
          </a:p>
          <a:p>
            <a:endParaRPr lang="en-US" altLang="zh-CN" sz="2700" b="1" dirty="0"/>
          </a:p>
          <a:p>
            <a:pPr lvl="0"/>
            <a:r>
              <a:rPr lang="zh-CN" altLang="zh-CN" sz="2700" b="1" dirty="0"/>
              <a:t>原则</a:t>
            </a:r>
            <a:r>
              <a:rPr lang="en-US" altLang="zh-CN" sz="2700" b="1" dirty="0"/>
              <a:t>3</a:t>
            </a:r>
            <a:r>
              <a:rPr lang="zh-CN" altLang="zh-CN" sz="2700" b="1" dirty="0"/>
              <a:t>：能简单的决不复杂</a:t>
            </a:r>
            <a:endParaRPr lang="zh-CN" altLang="zh-CN" sz="2700" b="1" dirty="0"/>
          </a:p>
          <a:p>
            <a:endParaRPr lang="zh-CN" altLang="en-US" sz="2700" b="1" dirty="0"/>
          </a:p>
        </p:txBody>
      </p:sp>
      <p:sp>
        <p:nvSpPr>
          <p:cNvPr id="4" name="Title 1"/>
          <p:cNvSpPr>
            <a:spLocks noGrp="1"/>
          </p:cNvSpPr>
          <p:nvPr>
            <p:ph type="title"/>
          </p:nvPr>
        </p:nvSpPr>
        <p:spPr>
          <a:xfrm>
            <a:off x="3412617" y="1070085"/>
            <a:ext cx="3924300" cy="994172"/>
          </a:xfrm>
        </p:spPr>
        <p:txBody>
          <a:bodyPr>
            <a:normAutofit fontScale="90000"/>
          </a:bodyPr>
          <a:lstStyle/>
          <a:p>
            <a:pPr algn="ctr"/>
            <a:r>
              <a:rPr lang="en-US" altLang="zh-CN" sz="4050" b="1" dirty="0" smtClean="0">
                <a:latin typeface="+mn-lt"/>
                <a:ea typeface="ヒラギノ角ゴ Pro W3" charset="0"/>
                <a:cs typeface="Arial" panose="020B0604020202020204"/>
              </a:rPr>
              <a:t>“</a:t>
            </a:r>
            <a:r>
              <a:rPr lang="zh-CN" altLang="en-US" sz="4050" b="1" dirty="0" smtClean="0">
                <a:latin typeface="+mn-lt"/>
                <a:ea typeface="ヒラギノ角ゴ Pro W3" charset="0"/>
                <a:cs typeface="Arial" panose="020B0604020202020204"/>
              </a:rPr>
              <a:t>六步工作法</a:t>
            </a:r>
            <a:r>
              <a:rPr lang="en-US" altLang="zh-CN" sz="4050" b="1" dirty="0" smtClean="0">
                <a:latin typeface="+mn-lt"/>
                <a:ea typeface="ヒラギノ角ゴ Pro W3" charset="0"/>
                <a:cs typeface="Arial" panose="020B0604020202020204"/>
              </a:rPr>
              <a:t>”</a:t>
            </a:r>
            <a:r>
              <a:rPr lang="zh-CN" altLang="en-US" sz="4050" b="1" dirty="0" smtClean="0">
                <a:latin typeface="+mn-lt"/>
                <a:ea typeface="ヒラギノ角ゴ Pro W3" charset="0"/>
                <a:cs typeface="Arial" panose="020B0604020202020204"/>
              </a:rPr>
              <a:t>之</a:t>
            </a:r>
            <a:br>
              <a:rPr lang="en-US" altLang="zh-CN" sz="4050" b="1" dirty="0" smtClean="0">
                <a:latin typeface="+mn-lt"/>
                <a:ea typeface="ヒラギノ角ゴ Pro W3" charset="0"/>
                <a:cs typeface="Arial" panose="020B0604020202020204"/>
              </a:rPr>
            </a:br>
            <a:r>
              <a:rPr lang="zh-CN" altLang="en-US" sz="4050" b="1" dirty="0" smtClean="0">
                <a:latin typeface="+mn-lt"/>
                <a:ea typeface="ヒラギノ角ゴ Pro W3" charset="0"/>
                <a:cs typeface="Arial" panose="020B0604020202020204"/>
              </a:rPr>
              <a:t>道</a:t>
            </a:r>
            <a:endParaRPr lang="zh-CN" altLang="en-US" sz="4050" b="1" dirty="0">
              <a:latin typeface="+mn-lt"/>
              <a:ea typeface="ヒラギノ角ゴ Pro W3" charset="0"/>
              <a:cs typeface="Arial" panose="020B0604020202020204"/>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43000" y="1835658"/>
            <a:ext cx="6858000" cy="416509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57450"/>
            <a:ext cx="6858000" cy="2825972"/>
          </a:xfrm>
          <a:prstGeom prst="rect">
            <a:avLst/>
          </a:prstGeom>
          <a:noFill/>
          <a:ln>
            <a:noFill/>
          </a:ln>
        </p:spPr>
      </p:pic>
      <p:sp>
        <p:nvSpPr>
          <p:cNvPr id="5" name="Title 1"/>
          <p:cNvSpPr>
            <a:spLocks noGrp="1"/>
          </p:cNvSpPr>
          <p:nvPr>
            <p:ph type="title"/>
          </p:nvPr>
        </p:nvSpPr>
        <p:spPr>
          <a:xfrm>
            <a:off x="3814953" y="1070085"/>
            <a:ext cx="3924300" cy="994172"/>
          </a:xfrm>
        </p:spPr>
        <p:txBody>
          <a:bodyPr>
            <a:normAutofit/>
          </a:bodyPr>
          <a:lstStyle/>
          <a:p>
            <a:pPr algn="ctr"/>
            <a:r>
              <a:rPr lang="en-US" altLang="zh-CN" sz="4050" b="1" dirty="0" smtClean="0">
                <a:latin typeface="+mn-lt"/>
                <a:ea typeface="ヒラギノ角ゴ Pro W3" charset="0"/>
                <a:cs typeface="Arial" panose="020B0604020202020204"/>
              </a:rPr>
              <a:t>“</a:t>
            </a:r>
            <a:r>
              <a:rPr lang="zh-CN" altLang="en-US" sz="4050" b="1" dirty="0" smtClean="0">
                <a:latin typeface="+mn-lt"/>
                <a:ea typeface="ヒラギノ角ゴ Pro W3" charset="0"/>
                <a:cs typeface="Arial" panose="020B0604020202020204"/>
              </a:rPr>
              <a:t>六步工作法</a:t>
            </a:r>
            <a:r>
              <a:rPr lang="en-US" altLang="zh-CN" sz="4050" b="1" dirty="0" smtClean="0">
                <a:latin typeface="+mn-lt"/>
                <a:ea typeface="ヒラギノ角ゴ Pro W3" charset="0"/>
                <a:cs typeface="Arial" panose="020B0604020202020204"/>
              </a:rPr>
              <a:t>”</a:t>
            </a:r>
            <a:endParaRPr lang="zh-CN" altLang="en-US" sz="4050" b="1" dirty="0">
              <a:latin typeface="+mn-lt"/>
              <a:ea typeface="ヒラギノ角ゴ Pro W3" charset="0"/>
              <a:cs typeface="Arial" panose="020B0604020202020204"/>
            </a:endParaRPr>
          </a:p>
        </p:txBody>
      </p:sp>
      <p:sp>
        <p:nvSpPr>
          <p:cNvPr id="2" name="Rectangle 1"/>
          <p:cNvSpPr/>
          <p:nvPr/>
        </p:nvSpPr>
        <p:spPr>
          <a:xfrm>
            <a:off x="1254760" y="5130103"/>
            <a:ext cx="873760" cy="297180"/>
          </a:xfrm>
          <a:prstGeom prst="rect">
            <a:avLst/>
          </a:prstGeom>
        </p:spPr>
        <p:txBody>
          <a:bodyPr wrap="none">
            <a:spAutoFit/>
          </a:bodyPr>
          <a:lstStyle/>
          <a:p>
            <a:pPr algn="ctr" defTabSz="685800">
              <a:defRPr/>
            </a:pPr>
            <a:r>
              <a:rPr lang="zh-CN" altLang="en-US" sz="1350" b="1" u="sng" dirty="0"/>
              <a:t>工作之外</a:t>
            </a:r>
            <a:endParaRPr lang="zh-CN" altLang="en-US" sz="1350" b="1" u="sng" dirty="0"/>
          </a:p>
        </p:txBody>
      </p:sp>
      <p:sp>
        <p:nvSpPr>
          <p:cNvPr id="3" name="Rectangle 2"/>
          <p:cNvSpPr/>
          <p:nvPr/>
        </p:nvSpPr>
        <p:spPr>
          <a:xfrm>
            <a:off x="1276141" y="5391811"/>
            <a:ext cx="1910080" cy="297180"/>
          </a:xfrm>
          <a:prstGeom prst="rect">
            <a:avLst/>
          </a:prstGeom>
        </p:spPr>
        <p:txBody>
          <a:bodyPr wrap="none">
            <a:spAutoFit/>
          </a:bodyPr>
          <a:lstStyle/>
          <a:p>
            <a:r>
              <a:rPr lang="zh-CN" altLang="zh-CN" sz="1350" b="1" u="sng" kern="100" dirty="0" smtClean="0">
                <a:solidFill>
                  <a:srgbClr val="000000"/>
                </a:solidFill>
                <a:latin typeface="Times New Roman" panose="02020603050405020304" pitchFamily="18" charset="0"/>
                <a:cs typeface="Times New Roman" panose="02020603050405020304" pitchFamily="18" charset="0"/>
              </a:rPr>
              <a:t>喜爱：建立亲和的奥秘</a:t>
            </a:r>
            <a:endParaRPr lang="zh-CN" altLang="en-US" sz="1350" b="1" u="sng" dirty="0"/>
          </a:p>
        </p:txBody>
      </p:sp>
      <p:sp>
        <p:nvSpPr>
          <p:cNvPr id="6" name="Rectangle 5"/>
          <p:cNvSpPr/>
          <p:nvPr/>
        </p:nvSpPr>
        <p:spPr>
          <a:xfrm>
            <a:off x="1276141" y="5676615"/>
            <a:ext cx="1737360" cy="297180"/>
          </a:xfrm>
          <a:prstGeom prst="rect">
            <a:avLst/>
          </a:prstGeom>
        </p:spPr>
        <p:txBody>
          <a:bodyPr wrap="none">
            <a:spAutoFit/>
          </a:bodyPr>
          <a:lstStyle/>
          <a:p>
            <a:r>
              <a:rPr lang="zh-CN" altLang="zh-CN" sz="1350" b="1" u="sng" kern="100" smtClean="0">
                <a:solidFill>
                  <a:srgbClr val="000000"/>
                </a:solidFill>
                <a:latin typeface="Times New Roman" panose="02020603050405020304" pitchFamily="18" charset="0"/>
                <a:cs typeface="Times New Roman" panose="02020603050405020304" pitchFamily="18" charset="0"/>
              </a:rPr>
              <a:t>每个人都渴望被聆听</a:t>
            </a:r>
            <a:endParaRPr lang="zh-CN" altLang="en-US" sz="1350" b="1" u="sng" dirty="0"/>
          </a:p>
        </p:txBody>
      </p:sp>
      <p:sp>
        <p:nvSpPr>
          <p:cNvPr id="7" name="Rectangle 6"/>
          <p:cNvSpPr/>
          <p:nvPr/>
        </p:nvSpPr>
        <p:spPr>
          <a:xfrm>
            <a:off x="1706969" y="1909362"/>
            <a:ext cx="225552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你的目标，还是团队的目标</a:t>
            </a:r>
            <a:endParaRPr lang="zh-CN" altLang="en-US" sz="1350" b="1" u="sng" dirty="0"/>
          </a:p>
        </p:txBody>
      </p:sp>
      <p:sp>
        <p:nvSpPr>
          <p:cNvPr id="8" name="Rectangle 7"/>
          <p:cNvSpPr/>
          <p:nvPr/>
        </p:nvSpPr>
        <p:spPr>
          <a:xfrm>
            <a:off x="1706969" y="2210561"/>
            <a:ext cx="2600960" cy="297180"/>
          </a:xfrm>
          <a:prstGeom prst="rect">
            <a:avLst/>
          </a:prstGeom>
        </p:spPr>
        <p:txBody>
          <a:bodyPr wrap="none">
            <a:spAutoFit/>
          </a:bodyPr>
          <a:lstStyle/>
          <a:p>
            <a:r>
              <a:rPr lang="zh-CN" altLang="zh-CN" sz="1350" b="1" u="sng" kern="100" dirty="0" smtClean="0">
                <a:solidFill>
                  <a:srgbClr val="000000"/>
                </a:solidFill>
                <a:latin typeface="Times New Roman" panose="02020603050405020304" pitchFamily="18" charset="0"/>
                <a:cs typeface="Times New Roman" panose="02020603050405020304" pitchFamily="18" charset="0"/>
              </a:rPr>
              <a:t>文化可以把战略当早餐一样吃掉</a:t>
            </a:r>
            <a:endParaRPr lang="zh-CN" altLang="en-US" sz="1350" b="1" u="sng" dirty="0"/>
          </a:p>
        </p:txBody>
      </p:sp>
      <p:sp>
        <p:nvSpPr>
          <p:cNvPr id="9" name="Rectangle 8"/>
          <p:cNvSpPr/>
          <p:nvPr/>
        </p:nvSpPr>
        <p:spPr>
          <a:xfrm>
            <a:off x="3247776" y="5144923"/>
            <a:ext cx="139192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三层级目标设定</a:t>
            </a:r>
            <a:endParaRPr lang="zh-CN" altLang="en-US" sz="1350" b="1" u="sng" dirty="0"/>
          </a:p>
        </p:txBody>
      </p:sp>
      <p:sp>
        <p:nvSpPr>
          <p:cNvPr id="10" name="Rectangle 9"/>
          <p:cNvSpPr/>
          <p:nvPr/>
        </p:nvSpPr>
        <p:spPr>
          <a:xfrm>
            <a:off x="3232446" y="5538116"/>
            <a:ext cx="1391920" cy="297180"/>
          </a:xfrm>
          <a:prstGeom prst="rect">
            <a:avLst/>
          </a:prstGeom>
        </p:spPr>
        <p:txBody>
          <a:bodyPr wrap="none">
            <a:spAutoFit/>
          </a:bodyPr>
          <a:lstStyle/>
          <a:p>
            <a:r>
              <a:rPr lang="zh-CN" altLang="zh-CN" sz="1350" b="1" u="sng" kern="100" dirty="0" smtClean="0">
                <a:solidFill>
                  <a:srgbClr val="000000"/>
                </a:solidFill>
                <a:latin typeface="Times New Roman" panose="02020603050405020304" pitchFamily="18" charset="0"/>
                <a:cs typeface="Times New Roman" panose="02020603050405020304" pitchFamily="18" charset="0"/>
              </a:rPr>
              <a:t>关键价值链梳理</a:t>
            </a:r>
            <a:endParaRPr lang="zh-CN" altLang="en-US" sz="1350" b="1" u="sng" dirty="0"/>
          </a:p>
        </p:txBody>
      </p:sp>
      <p:sp>
        <p:nvSpPr>
          <p:cNvPr id="11" name="Rectangle 10"/>
          <p:cNvSpPr/>
          <p:nvPr/>
        </p:nvSpPr>
        <p:spPr>
          <a:xfrm>
            <a:off x="4394942" y="1914605"/>
            <a:ext cx="1219200" cy="297180"/>
          </a:xfrm>
          <a:prstGeom prst="rect">
            <a:avLst/>
          </a:prstGeom>
        </p:spPr>
        <p:txBody>
          <a:bodyPr wrap="none">
            <a:spAutoFit/>
          </a:bodyPr>
          <a:lstStyle/>
          <a:p>
            <a:r>
              <a:rPr lang="zh-CN" altLang="zh-CN" sz="1350" b="1" u="sng" kern="100" dirty="0" smtClean="0">
                <a:solidFill>
                  <a:srgbClr val="000000"/>
                </a:solidFill>
                <a:latin typeface="Times New Roman" panose="02020603050405020304" pitchFamily="18" charset="0"/>
                <a:cs typeface="Times New Roman" panose="02020603050405020304" pitchFamily="18" charset="0"/>
              </a:rPr>
              <a:t>反馈而非评估</a:t>
            </a:r>
            <a:endParaRPr lang="zh-CN" altLang="en-US" sz="1350" b="1" u="sng" dirty="0"/>
          </a:p>
        </p:txBody>
      </p:sp>
      <p:sp>
        <p:nvSpPr>
          <p:cNvPr id="12" name="Rectangle 11"/>
          <p:cNvSpPr/>
          <p:nvPr/>
        </p:nvSpPr>
        <p:spPr>
          <a:xfrm>
            <a:off x="4419053" y="2210561"/>
            <a:ext cx="87376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表达感谢</a:t>
            </a:r>
            <a:endParaRPr lang="zh-CN" altLang="en-US" sz="1350" b="1" u="sng" dirty="0"/>
          </a:p>
        </p:txBody>
      </p:sp>
      <p:sp>
        <p:nvSpPr>
          <p:cNvPr id="13" name="Rectangle 12"/>
          <p:cNvSpPr/>
          <p:nvPr/>
        </p:nvSpPr>
        <p:spPr>
          <a:xfrm>
            <a:off x="5136607" y="5144923"/>
            <a:ext cx="156337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团队绩效</a:t>
            </a:r>
            <a:r>
              <a:rPr lang="en-US" altLang="zh-CN" sz="1350" b="1" u="sng" kern="100" dirty="0">
                <a:solidFill>
                  <a:srgbClr val="000000"/>
                </a:solidFill>
                <a:latin typeface="Times New Roman" panose="02020603050405020304" pitchFamily="18" charset="0"/>
              </a:rPr>
              <a:t>“</a:t>
            </a:r>
            <a:r>
              <a:rPr lang="zh-CN" altLang="zh-CN" sz="1350" b="1" u="sng" kern="100" dirty="0">
                <a:solidFill>
                  <a:srgbClr val="000000"/>
                </a:solidFill>
                <a:latin typeface="Times New Roman" panose="02020603050405020304" pitchFamily="18" charset="0"/>
                <a:cs typeface="Times New Roman" panose="02020603050405020304" pitchFamily="18" charset="0"/>
              </a:rPr>
              <a:t>三级跳</a:t>
            </a:r>
            <a:r>
              <a:rPr lang="en-US" altLang="zh-CN" sz="1350" b="1" u="sng" kern="100" dirty="0">
                <a:solidFill>
                  <a:srgbClr val="000000"/>
                </a:solidFill>
                <a:latin typeface="Times New Roman" panose="02020603050405020304" pitchFamily="18" charset="0"/>
              </a:rPr>
              <a:t>”</a:t>
            </a:r>
            <a:endParaRPr lang="zh-CN" altLang="en-US" sz="1350" b="1" u="sng" dirty="0"/>
          </a:p>
        </p:txBody>
      </p:sp>
      <p:sp>
        <p:nvSpPr>
          <p:cNvPr id="14" name="Rectangle 13"/>
          <p:cNvSpPr/>
          <p:nvPr/>
        </p:nvSpPr>
        <p:spPr>
          <a:xfrm>
            <a:off x="5151573" y="5530311"/>
            <a:ext cx="1219200" cy="297180"/>
          </a:xfrm>
          <a:prstGeom prst="rect">
            <a:avLst/>
          </a:prstGeom>
        </p:spPr>
        <p:txBody>
          <a:bodyPr wrap="none">
            <a:spAutoFit/>
          </a:bodyPr>
          <a:lstStyle/>
          <a:p>
            <a:r>
              <a:rPr lang="zh-CN" altLang="zh-CN" sz="1350" b="1" u="sng" kern="100" dirty="0">
                <a:solidFill>
                  <a:srgbClr val="000000"/>
                </a:solidFill>
                <a:latin typeface="Times New Roman" panose="02020603050405020304" pitchFamily="18" charset="0"/>
                <a:cs typeface="Times New Roman" panose="02020603050405020304" pitchFamily="18" charset="0"/>
              </a:rPr>
              <a:t>确定先导指标</a:t>
            </a:r>
            <a:endParaRPr lang="zh-CN" altLang="en-US" sz="1350" b="1" u="sng" dirty="0"/>
          </a:p>
        </p:txBody>
      </p:sp>
      <p:sp>
        <p:nvSpPr>
          <p:cNvPr id="15" name="Rectangle 14"/>
          <p:cNvSpPr/>
          <p:nvPr/>
        </p:nvSpPr>
        <p:spPr>
          <a:xfrm>
            <a:off x="6064778" y="1789182"/>
            <a:ext cx="890270" cy="297180"/>
          </a:xfrm>
          <a:prstGeom prst="rect">
            <a:avLst/>
          </a:prstGeom>
        </p:spPr>
        <p:txBody>
          <a:bodyPr wrap="none">
            <a:spAutoFit/>
          </a:bodyPr>
          <a:lstStyle/>
          <a:p>
            <a:r>
              <a:rPr lang="en-US" altLang="zh-CN" sz="1350" b="1" u="sng" kern="100" dirty="0" smtClean="0">
                <a:solidFill>
                  <a:srgbClr val="000000"/>
                </a:solidFill>
                <a:latin typeface="Times New Roman" panose="02020603050405020304" pitchFamily="18" charset="0"/>
              </a:rPr>
              <a:t>KFC</a:t>
            </a:r>
            <a:r>
              <a:rPr lang="zh-CN" altLang="zh-CN" sz="1350" b="1" u="sng" kern="100" dirty="0" smtClean="0">
                <a:solidFill>
                  <a:srgbClr val="000000"/>
                </a:solidFill>
                <a:latin typeface="Times New Roman" panose="02020603050405020304" pitchFamily="18" charset="0"/>
                <a:cs typeface="Times New Roman" panose="02020603050405020304" pitchFamily="18" charset="0"/>
              </a:rPr>
              <a:t>总结</a:t>
            </a:r>
            <a:endParaRPr lang="zh-CN" altLang="en-US" sz="1350" b="1" u="sng" dirty="0"/>
          </a:p>
        </p:txBody>
      </p:sp>
      <p:sp>
        <p:nvSpPr>
          <p:cNvPr id="16" name="Rectangle 15"/>
          <p:cNvSpPr/>
          <p:nvPr/>
        </p:nvSpPr>
        <p:spPr>
          <a:xfrm>
            <a:off x="6044169" y="2092972"/>
            <a:ext cx="2305431" cy="502920"/>
          </a:xfrm>
          <a:prstGeom prst="rect">
            <a:avLst/>
          </a:prstGeom>
        </p:spPr>
        <p:txBody>
          <a:bodyPr wrap="square">
            <a:spAutoFit/>
          </a:bodyPr>
          <a:lstStyle/>
          <a:p>
            <a:r>
              <a:rPr lang="en-US" altLang="zh-CN" sz="1350" b="1" u="sng" kern="100" dirty="0" err="1" smtClean="0">
                <a:solidFill>
                  <a:srgbClr val="000000"/>
                </a:solidFill>
                <a:latin typeface="Times New Roman" panose="02020603050405020304" pitchFamily="18" charset="0"/>
              </a:rPr>
              <a:t>Futurespective</a:t>
            </a:r>
            <a:r>
              <a:rPr lang="en-US" altLang="zh-CN" sz="1350" b="1" u="sng" kern="100" dirty="0" smtClean="0">
                <a:solidFill>
                  <a:srgbClr val="000000"/>
                </a:solidFill>
                <a:latin typeface="Times New Roman" panose="02020603050405020304" pitchFamily="18" charset="0"/>
              </a:rPr>
              <a:t>, NOT Retrospective</a:t>
            </a:r>
            <a:endParaRPr lang="zh-CN" altLang="en-US" sz="1350" b="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circle(in)">
                                      <p:cBhvr>
                                        <p:cTn id="55" dur="2000"/>
                                        <p:tgtEl>
                                          <p:spTgt spid="15"/>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circle(in)">
                                      <p:cBhvr>
                                        <p:cTn id="58"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P spid="9" grpId="0"/>
      <p:bldP spid="10" grpId="0"/>
      <p:bldP spid="11"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2224910"/>
            <a:ext cx="6858001" cy="2707106"/>
          </a:xfrm>
          <a:prstGeom prst="rect">
            <a:avLst/>
          </a:prstGeom>
        </p:spPr>
      </p:pic>
      <p:sp>
        <p:nvSpPr>
          <p:cNvPr id="4" name="Content Placeholder 3"/>
          <p:cNvSpPr>
            <a:spLocks noGrp="1"/>
          </p:cNvSpPr>
          <p:nvPr>
            <p:ph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143000" y="857250"/>
            <a:ext cx="6871571" cy="5153231"/>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026" name="Picture 2" descr="Image result for doub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73455"/>
            <a:ext cx="6858000" cy="3227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4488" y="1672516"/>
            <a:ext cx="5915025" cy="994172"/>
          </a:xfrm>
        </p:spPr>
        <p:txBody>
          <a:bodyPr>
            <a:normAutofit/>
          </a:bodyPr>
          <a:lstStyle/>
          <a:p>
            <a:r>
              <a:rPr lang="zh-CN" altLang="en-US" sz="3040" b="1" dirty="0">
                <a:solidFill>
                  <a:srgbClr val="000000"/>
                </a:solidFill>
                <a:latin typeface="微软雅黑" panose="020B0503020204020204" charset="-122"/>
                <a:ea typeface="微软雅黑" panose="020B0503020204020204" charset="-122"/>
                <a:cs typeface="+mn-cs"/>
              </a:rPr>
              <a:t>模式有那么神奇吗</a:t>
            </a:r>
            <a:r>
              <a:rPr lang="zh-CN" altLang="en-US" b="1" dirty="0" smtClean="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3" name="Content Placeholder 2"/>
          <p:cNvSpPr>
            <a:spLocks noGrp="1"/>
          </p:cNvSpPr>
          <p:nvPr>
            <p:ph idx="1"/>
          </p:nvPr>
        </p:nvSpPr>
        <p:spPr>
          <a:xfrm>
            <a:off x="1614488" y="2598821"/>
            <a:ext cx="5915025" cy="2891151"/>
          </a:xfrm>
        </p:spPr>
        <p:txBody>
          <a:bodyPr>
            <a:normAutofit/>
          </a:bodyPr>
          <a:lstStyle/>
          <a:p>
            <a:r>
              <a:rPr lang="zh-CN" altLang="en-US" b="1" dirty="0">
                <a:solidFill>
                  <a:schemeClr val="tx1"/>
                </a:solidFill>
                <a:latin typeface="微软雅黑" panose="020B0503020204020204" charset="-122"/>
                <a:ea typeface="微软雅黑" panose="020B0503020204020204" charset="-122"/>
              </a:rPr>
              <a:t>案例</a:t>
            </a:r>
            <a:r>
              <a:rPr lang="en-US" altLang="zh-CN" b="1" dirty="0" smtClean="0">
                <a:solidFill>
                  <a:schemeClr val="tx1"/>
                </a:solidFill>
                <a:latin typeface="微软雅黑" panose="020B0503020204020204" charset="-122"/>
                <a:ea typeface="微软雅黑" panose="020B0503020204020204" charset="-122"/>
              </a:rPr>
              <a:t>1</a:t>
            </a:r>
            <a:r>
              <a:rPr lang="zh-CN" altLang="en-US" b="1" dirty="0" smtClean="0">
                <a:solidFill>
                  <a:schemeClr val="tx1"/>
                </a:solidFill>
                <a:latin typeface="微软雅黑" panose="020B0503020204020204" charset="-122"/>
                <a:ea typeface="微软雅黑" panose="020B0503020204020204" charset="-122"/>
              </a:rPr>
              <a:t>：</a:t>
            </a:r>
            <a:endParaRPr lang="en-US" altLang="zh-CN" b="1" dirty="0" smtClean="0">
              <a:solidFill>
                <a:schemeClr val="tx1"/>
              </a:solidFill>
              <a:latin typeface="微软雅黑" panose="020B0503020204020204" charset="-122"/>
              <a:ea typeface="微软雅黑" panose="020B0503020204020204" charset="-122"/>
            </a:endParaRPr>
          </a:p>
          <a:p>
            <a:r>
              <a:rPr lang="zh-CN" altLang="en-US" sz="1575" dirty="0">
                <a:solidFill>
                  <a:schemeClr val="tx1"/>
                </a:solidFill>
                <a:latin typeface="微软雅黑" panose="020B0503020204020204" charset="-122"/>
                <a:ea typeface="微软雅黑" panose="020B0503020204020204" charset="-122"/>
              </a:rPr>
              <a:t>“</a:t>
            </a:r>
            <a:r>
              <a:rPr lang="en-US" altLang="zh-CN" sz="1575" dirty="0">
                <a:solidFill>
                  <a:schemeClr val="tx1"/>
                </a:solidFill>
                <a:latin typeface="微软雅黑" panose="020B0503020204020204" charset="-122"/>
                <a:ea typeface="微软雅黑" panose="020B0503020204020204" charset="-122"/>
              </a:rPr>
              <a:t>……</a:t>
            </a:r>
            <a:r>
              <a:rPr lang="zh-CN" altLang="en-US" sz="1575" dirty="0">
                <a:solidFill>
                  <a:schemeClr val="tx1"/>
                </a:solidFill>
                <a:latin typeface="微软雅黑" panose="020B0503020204020204" charset="-122"/>
                <a:ea typeface="微软雅黑" panose="020B0503020204020204" charset="-122"/>
              </a:rPr>
              <a:t>波音公司在</a:t>
            </a:r>
            <a:r>
              <a:rPr lang="en-US" altLang="zh-CN" sz="1575" dirty="0">
                <a:solidFill>
                  <a:schemeClr val="tx1"/>
                </a:solidFill>
                <a:latin typeface="微软雅黑" panose="020B0503020204020204" charset="-122"/>
                <a:ea typeface="微软雅黑" panose="020B0503020204020204" charset="-122"/>
              </a:rPr>
              <a:t>1935</a:t>
            </a:r>
            <a:r>
              <a:rPr lang="zh-CN" altLang="en-US" sz="1575" dirty="0">
                <a:solidFill>
                  <a:schemeClr val="tx1"/>
                </a:solidFill>
                <a:latin typeface="微软雅黑" panose="020B0503020204020204" charset="-122"/>
                <a:ea typeface="微软雅黑" panose="020B0503020204020204" charset="-122"/>
              </a:rPr>
              <a:t>年开发了新一代</a:t>
            </a:r>
            <a:r>
              <a:rPr lang="en-US" altLang="zh-CN" sz="1575" dirty="0">
                <a:solidFill>
                  <a:schemeClr val="tx1"/>
                </a:solidFill>
                <a:latin typeface="微软雅黑" panose="020B0503020204020204" charset="-122"/>
                <a:ea typeface="微软雅黑" panose="020B0503020204020204" charset="-122"/>
              </a:rPr>
              <a:t>299</a:t>
            </a:r>
            <a:r>
              <a:rPr lang="zh-CN" altLang="en-US" sz="1575" dirty="0">
                <a:solidFill>
                  <a:schemeClr val="tx1"/>
                </a:solidFill>
                <a:latin typeface="微软雅黑" panose="020B0503020204020204" charset="-122"/>
                <a:ea typeface="微软雅黑" panose="020B0503020204020204" charset="-122"/>
              </a:rPr>
              <a:t>型远程轰炸机，这种轰炸机比之前所有机型都快，且能负载军队所需的</a:t>
            </a:r>
            <a:r>
              <a:rPr lang="en-US" altLang="zh-CN" sz="1575" dirty="0">
                <a:solidFill>
                  <a:schemeClr val="tx1"/>
                </a:solidFill>
                <a:latin typeface="微软雅黑" panose="020B0503020204020204" charset="-122"/>
                <a:ea typeface="微软雅黑" panose="020B0503020204020204" charset="-122"/>
              </a:rPr>
              <a:t>5</a:t>
            </a:r>
            <a:r>
              <a:rPr lang="zh-CN" altLang="en-US" sz="1575" dirty="0">
                <a:solidFill>
                  <a:schemeClr val="tx1"/>
                </a:solidFill>
                <a:latin typeface="微软雅黑" panose="020B0503020204020204" charset="-122"/>
                <a:ea typeface="微软雅黑" panose="020B0503020204020204" charset="-122"/>
              </a:rPr>
              <a:t>倍的炸弹</a:t>
            </a:r>
            <a:r>
              <a:rPr lang="en-US" altLang="zh-CN" sz="1575" dirty="0">
                <a:solidFill>
                  <a:schemeClr val="tx1"/>
                </a:solidFill>
                <a:latin typeface="微软雅黑" panose="020B0503020204020204" charset="-122"/>
                <a:ea typeface="微软雅黑" panose="020B0503020204020204" charset="-122"/>
              </a:rPr>
              <a:t>……</a:t>
            </a:r>
            <a:endParaRPr lang="en-US" altLang="zh-CN" sz="1575" dirty="0">
              <a:solidFill>
                <a:schemeClr val="tx1"/>
              </a:solidFill>
              <a:latin typeface="微软雅黑" panose="020B0503020204020204" charset="-122"/>
              <a:ea typeface="微软雅黑" panose="020B0503020204020204" charset="-122"/>
            </a:endParaRPr>
          </a:p>
          <a:p>
            <a:endParaRPr lang="en-US" altLang="zh-CN" sz="1575" dirty="0">
              <a:solidFill>
                <a:schemeClr val="tx1"/>
              </a:solidFill>
              <a:latin typeface="微软雅黑" panose="020B0503020204020204" charset="-122"/>
              <a:ea typeface="微软雅黑" panose="020B0503020204020204" charset="-122"/>
            </a:endParaRPr>
          </a:p>
          <a:p>
            <a:r>
              <a:rPr lang="en-US" altLang="zh-CN" sz="1575" dirty="0">
                <a:solidFill>
                  <a:schemeClr val="tx1"/>
                </a:solidFill>
                <a:latin typeface="微软雅黑" panose="020B0503020204020204" charset="-122"/>
                <a:ea typeface="微软雅黑" panose="020B0503020204020204" charset="-122"/>
              </a:rPr>
              <a:t>……</a:t>
            </a:r>
            <a:r>
              <a:rPr lang="zh-CN" altLang="en-US" sz="1575" dirty="0">
                <a:solidFill>
                  <a:schemeClr val="tx1"/>
                </a:solidFill>
                <a:latin typeface="微软雅黑" panose="020B0503020204020204" charset="-122"/>
                <a:ea typeface="微软雅黑" panose="020B0503020204020204" charset="-122"/>
              </a:rPr>
              <a:t>但是这种轰炸机比其他机型都更复杂，在试飞过程中，经验丰富的飞行员忘记了打开方向舵的一种新式锁紧机制，造成了飞机坠毁了两人遇难</a:t>
            </a:r>
            <a:r>
              <a:rPr lang="en-US" altLang="zh-CN" sz="1575" dirty="0">
                <a:solidFill>
                  <a:schemeClr val="tx1"/>
                </a:solidFill>
                <a:latin typeface="微软雅黑" panose="020B0503020204020204" charset="-122"/>
                <a:ea typeface="微软雅黑" panose="020B0503020204020204" charset="-122"/>
              </a:rPr>
              <a:t>……</a:t>
            </a:r>
            <a:r>
              <a:rPr lang="zh-CN" altLang="en-US" sz="1575" dirty="0">
                <a:solidFill>
                  <a:schemeClr val="tx1"/>
                </a:solidFill>
                <a:latin typeface="微软雅黑" panose="020B0503020204020204" charset="-122"/>
                <a:ea typeface="微软雅黑" panose="020B0503020204020204" charset="-122"/>
              </a:rPr>
              <a:t>”</a:t>
            </a:r>
            <a:endParaRPr lang="en-US" altLang="zh-CN" sz="1575" dirty="0">
              <a:solidFill>
                <a:schemeClr val="tx1"/>
              </a:solidFill>
              <a:latin typeface="微软雅黑" panose="020B0503020204020204" charset="-122"/>
              <a:ea typeface="微软雅黑" panose="020B0503020204020204" charset="-122"/>
            </a:endParaRPr>
          </a:p>
          <a:p>
            <a:endParaRPr lang="en-US" altLang="zh-CN" sz="1575" dirty="0">
              <a:solidFill>
                <a:schemeClr val="tx1"/>
              </a:solidFill>
              <a:latin typeface="微软雅黑" panose="020B0503020204020204" charset="-122"/>
              <a:ea typeface="微软雅黑" panose="020B0503020204020204" charset="-122"/>
            </a:endParaRPr>
          </a:p>
          <a:p>
            <a:r>
              <a:rPr lang="zh-CN" altLang="en-US" sz="1575" b="1" u="sng" dirty="0">
                <a:solidFill>
                  <a:schemeClr val="tx1"/>
                </a:solidFill>
                <a:latin typeface="微软雅黑" panose="020B0503020204020204" charset="-122"/>
                <a:ea typeface="微软雅黑" panose="020B0503020204020204" charset="-122"/>
              </a:rPr>
              <a:t>那么，接下来军方的解决方案是什么呢？</a:t>
            </a:r>
            <a:endParaRPr lang="en-US" altLang="zh-CN" sz="1575" b="1" u="sng" dirty="0">
              <a:solidFill>
                <a:schemeClr val="tx1"/>
              </a:solidFill>
              <a:latin typeface="微软雅黑" panose="020B0503020204020204" charset="-122"/>
              <a:ea typeface="微软雅黑" panose="020B0503020204020204" charset="-122"/>
            </a:endParaRPr>
          </a:p>
          <a:p>
            <a:endParaRPr lang="zh-CN" altLang="en-US" b="1" dirty="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4488" y="1626994"/>
            <a:ext cx="5915025" cy="994172"/>
          </a:xfrm>
        </p:spPr>
        <p:txBody>
          <a:bodyPr>
            <a:normAutofit/>
          </a:bodyPr>
          <a:lstStyle/>
          <a:p>
            <a:r>
              <a:rPr lang="zh-CN" altLang="en-US" sz="3040" b="1" dirty="0">
                <a:solidFill>
                  <a:srgbClr val="92D050"/>
                </a:solidFill>
                <a:latin typeface="微软雅黑" panose="020B0503020204020204" charset="-122"/>
                <a:ea typeface="微软雅黑" panose="020B0503020204020204" charset="-122"/>
                <a:cs typeface="+mn-cs"/>
              </a:rPr>
              <a:t>模式就是那么神奇！</a:t>
            </a:r>
            <a:endParaRPr lang="zh-CN" altLang="en-US" b="1" dirty="0">
              <a:solidFill>
                <a:srgbClr val="92D050"/>
              </a:solidFill>
              <a:latin typeface="微软雅黑" panose="020B0503020204020204" charset="-122"/>
              <a:ea typeface="微软雅黑" panose="020B0503020204020204" charset="-122"/>
            </a:endParaRPr>
          </a:p>
        </p:txBody>
      </p:sp>
      <p:sp>
        <p:nvSpPr>
          <p:cNvPr id="3" name="Content Placeholder 2"/>
          <p:cNvSpPr>
            <a:spLocks noGrp="1"/>
          </p:cNvSpPr>
          <p:nvPr>
            <p:ph idx="1"/>
          </p:nvPr>
        </p:nvSpPr>
        <p:spPr>
          <a:xfrm>
            <a:off x="1614488" y="2446377"/>
            <a:ext cx="5915025" cy="3263504"/>
          </a:xfrm>
        </p:spPr>
        <p:txBody>
          <a:bodyPr>
            <a:normAutofit/>
          </a:bodyPr>
          <a:lstStyle/>
          <a:p>
            <a:pPr marL="0" indent="0">
              <a:buNone/>
            </a:pPr>
            <a:r>
              <a:rPr lang="zh-CN" altLang="en-US" b="1" dirty="0">
                <a:solidFill>
                  <a:schemeClr val="tx1"/>
                </a:solidFill>
                <a:latin typeface="微软雅黑" panose="020B0503020204020204" charset="-122"/>
                <a:ea typeface="微软雅黑" panose="020B0503020204020204" charset="-122"/>
              </a:rPr>
              <a:t>案例</a:t>
            </a:r>
            <a:r>
              <a:rPr lang="en-US" altLang="zh-CN" b="1" dirty="0" smtClean="0">
                <a:solidFill>
                  <a:schemeClr val="tx1"/>
                </a:solidFill>
                <a:latin typeface="微软雅黑" panose="020B0503020204020204" charset="-122"/>
                <a:ea typeface="微软雅黑" panose="020B0503020204020204" charset="-122"/>
              </a:rPr>
              <a:t>1</a:t>
            </a:r>
            <a:r>
              <a:rPr lang="zh-CN" altLang="en-US" b="1" dirty="0" smtClean="0">
                <a:solidFill>
                  <a:schemeClr val="tx1"/>
                </a:solidFill>
                <a:latin typeface="微软雅黑" panose="020B0503020204020204" charset="-122"/>
                <a:ea typeface="微软雅黑" panose="020B0503020204020204" charset="-122"/>
              </a:rPr>
              <a:t>：</a:t>
            </a:r>
            <a:endParaRPr lang="en-US" altLang="zh-CN" b="1" dirty="0" smtClean="0">
              <a:solidFill>
                <a:schemeClr val="tx1"/>
              </a:solidFill>
              <a:latin typeface="微软雅黑" panose="020B0503020204020204" charset="-122"/>
              <a:ea typeface="微软雅黑" panose="020B0503020204020204" charset="-122"/>
            </a:endParaRPr>
          </a:p>
          <a:p>
            <a:r>
              <a:rPr lang="zh-CN" altLang="en-US" sz="1575" dirty="0">
                <a:solidFill>
                  <a:schemeClr val="tx1"/>
                </a:solidFill>
                <a:latin typeface="微软雅黑" panose="020B0503020204020204" charset="-122"/>
                <a:ea typeface="微软雅黑" panose="020B0503020204020204" charset="-122"/>
              </a:rPr>
              <a:t>美国军方解决方案不是做更多的培训，而是一份</a:t>
            </a:r>
            <a:r>
              <a:rPr lang="en-US" altLang="zh-CN" sz="1575" dirty="0">
                <a:solidFill>
                  <a:schemeClr val="tx1"/>
                </a:solidFill>
                <a:latin typeface="微软雅黑" panose="020B0503020204020204" charset="-122"/>
                <a:ea typeface="微软雅黑" panose="020B0503020204020204" charset="-122"/>
              </a:rPr>
              <a:t>checklist</a:t>
            </a:r>
            <a:r>
              <a:rPr lang="zh-CN" altLang="en-US" sz="1575" dirty="0">
                <a:solidFill>
                  <a:schemeClr val="tx1"/>
                </a:solidFill>
                <a:latin typeface="微软雅黑" panose="020B0503020204020204" charset="-122"/>
                <a:ea typeface="微软雅黑" panose="020B0503020204020204" charset="-122"/>
              </a:rPr>
              <a:t>。一旦有了这份</a:t>
            </a:r>
            <a:r>
              <a:rPr lang="en-US" altLang="zh-CN" sz="1575" dirty="0">
                <a:solidFill>
                  <a:schemeClr val="tx1"/>
                </a:solidFill>
                <a:latin typeface="微软雅黑" panose="020B0503020204020204" charset="-122"/>
                <a:ea typeface="微软雅黑" panose="020B0503020204020204" charset="-122"/>
              </a:rPr>
              <a:t>checklist</a:t>
            </a:r>
            <a:r>
              <a:rPr lang="zh-CN" altLang="en-US" sz="1575" dirty="0">
                <a:solidFill>
                  <a:schemeClr val="tx1"/>
                </a:solidFill>
                <a:latin typeface="微软雅黑" panose="020B0503020204020204" charset="-122"/>
                <a:ea typeface="微软雅黑" panose="020B0503020204020204" charset="-122"/>
              </a:rPr>
              <a:t>，飞行员驾驶</a:t>
            </a:r>
            <a:r>
              <a:rPr lang="en-US" altLang="zh-CN" sz="1575" dirty="0">
                <a:solidFill>
                  <a:schemeClr val="tx1"/>
                </a:solidFill>
                <a:latin typeface="微软雅黑" panose="020B0503020204020204" charset="-122"/>
                <a:ea typeface="微软雅黑" panose="020B0503020204020204" charset="-122"/>
              </a:rPr>
              <a:t>299</a:t>
            </a:r>
            <a:r>
              <a:rPr lang="zh-CN" altLang="en-US" sz="1575" dirty="0">
                <a:solidFill>
                  <a:schemeClr val="tx1"/>
                </a:solidFill>
                <a:latin typeface="微软雅黑" panose="020B0503020204020204" charset="-122"/>
                <a:ea typeface="微软雅黑" panose="020B0503020204020204" charset="-122"/>
              </a:rPr>
              <a:t>型轰炸机累计安全飞行</a:t>
            </a:r>
            <a:r>
              <a:rPr lang="en-US" altLang="zh-CN" sz="1575" dirty="0">
                <a:solidFill>
                  <a:schemeClr val="tx1"/>
                </a:solidFill>
                <a:latin typeface="微软雅黑" panose="020B0503020204020204" charset="-122"/>
                <a:ea typeface="微软雅黑" panose="020B0503020204020204" charset="-122"/>
              </a:rPr>
              <a:t>180</a:t>
            </a:r>
            <a:r>
              <a:rPr lang="zh-CN" altLang="en-US" sz="1575" dirty="0">
                <a:solidFill>
                  <a:schemeClr val="tx1"/>
                </a:solidFill>
                <a:latin typeface="微软雅黑" panose="020B0503020204020204" charset="-122"/>
                <a:ea typeface="微软雅黑" panose="020B0503020204020204" charset="-122"/>
              </a:rPr>
              <a:t>万英里，没有发生过一次事故。</a:t>
            </a:r>
            <a:endParaRPr lang="en-US" altLang="zh-CN" sz="1575" dirty="0">
              <a:solidFill>
                <a:schemeClr val="tx1"/>
              </a:solidFill>
              <a:latin typeface="微软雅黑" panose="020B0503020204020204" charset="-122"/>
              <a:ea typeface="微软雅黑" panose="020B0503020204020204" charset="-122"/>
            </a:endParaRPr>
          </a:p>
          <a:p>
            <a:endParaRPr lang="en-US" altLang="zh-CN" sz="1575" dirty="0">
              <a:solidFill>
                <a:schemeClr val="tx1"/>
              </a:solidFill>
              <a:latin typeface="微软雅黑" panose="020B0503020204020204" charset="-122"/>
              <a:ea typeface="微软雅黑" panose="020B0503020204020204" charset="-122"/>
            </a:endParaRPr>
          </a:p>
          <a:p>
            <a:pPr marL="0" indent="0">
              <a:buNone/>
            </a:pPr>
            <a:r>
              <a:rPr lang="en-US" altLang="zh-CN" sz="1575" dirty="0">
                <a:solidFill>
                  <a:schemeClr val="tx1"/>
                </a:solidFill>
                <a:latin typeface="微软雅黑" panose="020B0503020204020204" charset="-122"/>
                <a:ea typeface="微软雅黑" panose="020B0503020204020204" charset="-122"/>
              </a:rPr>
              <a:t>                  </a:t>
            </a:r>
            <a:endParaRPr lang="en-US" altLang="zh-CN" sz="1575" dirty="0">
              <a:solidFill>
                <a:schemeClr val="tx1"/>
              </a:solidFill>
              <a:latin typeface="微软雅黑" panose="020B0503020204020204" charset="-122"/>
              <a:ea typeface="微软雅黑" panose="020B0503020204020204" charset="-122"/>
            </a:endParaRPr>
          </a:p>
          <a:p>
            <a:endParaRPr lang="zh-CN" altLang="en-US" b="1" dirty="0">
              <a:solidFill>
                <a:schemeClr val="tx1"/>
              </a:solidFill>
              <a:latin typeface="微软雅黑" panose="020B0503020204020204" charset="-122"/>
              <a:ea typeface="微软雅黑" panose="020B0503020204020204" charset="-122"/>
            </a:endParaRPr>
          </a:p>
        </p:txBody>
      </p:sp>
      <p:sp>
        <p:nvSpPr>
          <p:cNvPr id="4" name="AutoShape 2" descr="Related image"/>
          <p:cNvSpPr>
            <a:spLocks noChangeAspect="1" noChangeArrowheads="1"/>
          </p:cNvSpPr>
          <p:nvPr/>
        </p:nvSpPr>
        <p:spPr bwMode="auto">
          <a:xfrm>
            <a:off x="1230511" y="1418927"/>
            <a:ext cx="171450" cy="171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7" rIns="51435" bIns="25717" numCol="1" anchor="t" anchorCtr="0" compatLnSpc="1"/>
          <a:lstStyle/>
          <a:p>
            <a:endParaRPr lang="zh-CN" altLang="en-US" sz="1015"/>
          </a:p>
        </p:txBody>
      </p:sp>
      <p:pic>
        <p:nvPicPr>
          <p:cNvPr id="6" name="Picture 5"/>
          <p:cNvPicPr>
            <a:picLocks noChangeAspect="1"/>
          </p:cNvPicPr>
          <p:nvPr/>
        </p:nvPicPr>
        <p:blipFill>
          <a:blip r:embed="rId2"/>
          <a:stretch>
            <a:fillRect/>
          </a:stretch>
        </p:blipFill>
        <p:spPr>
          <a:xfrm>
            <a:off x="4079081" y="3643676"/>
            <a:ext cx="3921920" cy="2357074"/>
          </a:xfrm>
          <a:prstGeom prst="rect">
            <a:avLst/>
          </a:prstGeom>
          <a:ln>
            <a:noFill/>
          </a:ln>
          <a:effectLst>
            <a:softEdge rad="112500"/>
          </a:effectLst>
        </p:spPr>
      </p:pic>
      <p:pic>
        <p:nvPicPr>
          <p:cNvPr id="7" name="Picture 2" descr="Image result for checklist manifes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6236" y="3858221"/>
            <a:ext cx="1234440" cy="185166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p:nvPr/>
        </p:nvSpPr>
        <p:spPr>
          <a:xfrm>
            <a:off x="2550676" y="4265416"/>
            <a:ext cx="1299278" cy="889674"/>
          </a:xfrm>
        </p:spPr>
        <p:txBody>
          <a:bodyPr/>
          <a:lstStyle>
            <a:lvl1pPr marL="0" indent="0" algn="l" defTabSz="914400" rtl="0" eaLnBrk="1" latinLnBrk="0" hangingPunct="1">
              <a:lnSpc>
                <a:spcPct val="90000"/>
              </a:lnSpc>
              <a:spcBef>
                <a:spcPts val="1000"/>
              </a:spcBef>
              <a:buFont typeface="Arial" panose="020B0604020202020204"/>
              <a:buNone/>
              <a:defRPr sz="2400" kern="1200">
                <a:solidFill>
                  <a:schemeClr val="bg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chemeClr val="tx1"/>
                </a:solidFill>
                <a:latin typeface="微软雅黑" panose="020B0503020204020204" charset="-122"/>
                <a:ea typeface="微软雅黑" panose="020B0503020204020204" charset="-122"/>
              </a:rPr>
              <a:t>《</a:t>
            </a:r>
            <a:r>
              <a:rPr lang="zh-CN" altLang="en-US" sz="1800" b="1" dirty="0">
                <a:solidFill>
                  <a:schemeClr val="tx1"/>
                </a:solidFill>
                <a:latin typeface="微软雅黑" panose="020B0503020204020204" charset="-122"/>
                <a:ea typeface="微软雅黑" panose="020B0503020204020204" charset="-122"/>
              </a:rPr>
              <a:t>清单革命</a:t>
            </a:r>
            <a:r>
              <a:rPr lang="en-US" altLang="zh-CN" sz="1800" b="1" dirty="0">
                <a:solidFill>
                  <a:schemeClr val="tx1"/>
                </a:solidFill>
                <a:latin typeface="微软雅黑" panose="020B0503020204020204" charset="-122"/>
                <a:ea typeface="微软雅黑" panose="020B0503020204020204" charset="-122"/>
              </a:rPr>
              <a:t>》</a:t>
            </a:r>
            <a:endParaRPr lang="en-US" altLang="zh-CN" sz="1800" b="1" dirty="0">
              <a:solidFill>
                <a:schemeClr val="tx1"/>
              </a:solidFill>
              <a:latin typeface="微软雅黑" panose="020B0503020204020204" charset="-122"/>
              <a:ea typeface="微软雅黑" panose="020B0503020204020204" charset="-122"/>
            </a:endParaRPr>
          </a:p>
          <a:p>
            <a:r>
              <a:rPr lang="en-US" altLang="zh-CN" sz="1800" b="1" dirty="0">
                <a:solidFill>
                  <a:schemeClr val="tx1"/>
                </a:solidFill>
                <a:latin typeface="微软雅黑" panose="020B0503020204020204" charset="-122"/>
                <a:ea typeface="微软雅黑" panose="020B0503020204020204" charset="-122"/>
              </a:rPr>
              <a:t>                  </a:t>
            </a:r>
            <a:endParaRPr lang="en-US" altLang="zh-CN" sz="1800" b="1" dirty="0">
              <a:solidFill>
                <a:schemeClr val="tx1"/>
              </a:solidFill>
              <a:latin typeface="微软雅黑" panose="020B0503020204020204" charset="-122"/>
              <a:ea typeface="微软雅黑" panose="020B0503020204020204" charset="-122"/>
            </a:endParaRPr>
          </a:p>
          <a:p>
            <a:endParaRPr lang="zh-CN" altLang="en-US" sz="1575" b="1" dirty="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098" name="Picture 2" descr="Image result for doub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67178"/>
            <a:ext cx="6867144" cy="34335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4552</Words>
  <Application>WPS 演示</Application>
  <PresentationFormat>On-screen Show (4:3)</PresentationFormat>
  <Paragraphs>401</Paragraphs>
  <Slides>50</Slides>
  <Notes>13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50</vt:i4>
      </vt:variant>
    </vt:vector>
  </HeadingPairs>
  <TitlesOfParts>
    <vt:vector size="68" baseType="lpstr">
      <vt:lpstr>Arial</vt:lpstr>
      <vt:lpstr>宋体</vt:lpstr>
      <vt:lpstr>Wingdings</vt:lpstr>
      <vt:lpstr>Nokia Pure Headline Ultra Light</vt:lpstr>
      <vt:lpstr>ヒラギノ角ゴ Pro W3</vt:lpstr>
      <vt:lpstr>Arial</vt:lpstr>
      <vt:lpstr>微软雅黑</vt:lpstr>
      <vt:lpstr>ヒラギノ角ゴ Pro W3</vt:lpstr>
      <vt:lpstr>Calibri Light</vt:lpstr>
      <vt:lpstr>Calibri</vt:lpstr>
      <vt:lpstr>等线</vt:lpstr>
      <vt:lpstr>方正兰亭超细黑简体</vt:lpstr>
      <vt:lpstr>Arial Unicode MS</vt:lpstr>
      <vt:lpstr>楷体</vt:lpstr>
      <vt:lpstr>Times New Roman</vt:lpstr>
      <vt:lpstr>★日文毛笔</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模式有那么神奇吗？</vt:lpstr>
      <vt:lpstr>模式就是那么神奇！</vt:lpstr>
      <vt:lpstr>PowerPoint 演示文稿</vt:lpstr>
      <vt:lpstr>模式有那么神奇吗？</vt:lpstr>
      <vt:lpstr>模式就是那么神奇！</vt:lpstr>
      <vt:lpstr>PowerPoint 演示文稿</vt:lpstr>
      <vt:lpstr>PowerPoint 演示文稿</vt:lpstr>
      <vt:lpstr>PowerPoint 演示文稿</vt:lpstr>
      <vt:lpstr>PowerPoint 演示文稿</vt:lpstr>
      <vt:lpstr>PowerPoint 演示文稿</vt:lpstr>
      <vt:lpstr>PowerPoint 演示文稿</vt:lpstr>
      <vt:lpstr>还有更多……</vt:lpstr>
      <vt:lpstr>PowerPoint 演示文稿</vt:lpstr>
      <vt:lpstr>PowerPoint 演示文稿</vt:lpstr>
      <vt:lpstr>我该怎么办? 在软件团队引入Scrum敏捷开发模式 空降到一个软件开发团队 软件开发团队士气低落</vt:lpstr>
      <vt:lpstr>PowerPoint 演示文稿</vt:lpstr>
      <vt:lpstr>提升软件团队领导力的模式（Pattern） 讨论范围：软件团队 </vt:lpstr>
      <vt:lpstr>PowerPoint 演示文稿</vt:lpstr>
      <vt:lpstr>模式·Pattern 用来归纳总结常见问题的成功解决方案  最先由建筑师 Christopher Alexander提出  在软件开发社区广泛用于捕捉软件架构、设计、测试等方面的已知答案 </vt:lpstr>
      <vt:lpstr>PowerPoint 演示文稿</vt:lpstr>
      <vt:lpstr>PowerPoint 演示文稿</vt:lpstr>
      <vt:lpstr>PowerPoint 演示文稿</vt:lpstr>
      <vt:lpstr>PowerPoint 演示文稿</vt:lpstr>
      <vt:lpstr>模式·Pattern 一个设计模式就是一个已被记录的最佳实践或者一个解决方案，而不是一项新发明  这个最佳实践或者解决方案已被成功应用在许多环境中，并解决了在某种特定情境中重复发生的某个问题  三个要点： 1. 特定情境 2. 被经验证明是有效的 3. 可以复制</vt:lpstr>
      <vt:lpstr>不是理论，而是实证的经验主义</vt:lpstr>
      <vt:lpstr>PowerPoint 演示文稿</vt:lpstr>
      <vt:lpstr>模式·Pattern </vt:lpstr>
      <vt:lpstr>PowerPoint 演示文稿</vt:lpstr>
      <vt:lpstr>PowerPoint 演示文稿</vt:lpstr>
      <vt:lpstr>“工作之外”应用实例2</vt:lpstr>
      <vt:lpstr>PowerPoint 演示文稿</vt:lpstr>
      <vt:lpstr>PowerPoint 演示文稿</vt:lpstr>
      <vt:lpstr>PowerPoint 演示文稿</vt:lpstr>
      <vt:lpstr>PowerPoint 演示文稿</vt:lpstr>
      <vt:lpstr>PowerPoint 演示文稿</vt:lpstr>
      <vt:lpstr>PowerPoint 演示文稿</vt:lpstr>
      <vt:lpstr>18种领导力模式</vt:lpstr>
      <vt:lpstr>PowerPoint 演示文稿</vt:lpstr>
      <vt:lpstr>“六步工作法”</vt:lpstr>
      <vt:lpstr>“六步工作法”</vt:lpstr>
      <vt:lpstr>“六步工作法”之 道</vt:lpstr>
      <vt:lpstr>PowerPoint 演示文稿</vt:lpstr>
      <vt:lpstr>“六步工作法”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dc:creator>
  <cp:lastModifiedBy>Administrator</cp:lastModifiedBy>
  <cp:revision>425</cp:revision>
  <dcterms:created xsi:type="dcterms:W3CDTF">2017-01-09T01:41:00Z</dcterms:created>
  <dcterms:modified xsi:type="dcterms:W3CDTF">2017-03-17T11:24:20Z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